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6"/>
  </p:notes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9" r:id="rId46"/>
    <p:sldId id="304" r:id="rId47"/>
    <p:sldId id="300" r:id="rId48"/>
    <p:sldId id="305" r:id="rId49"/>
    <p:sldId id="301" r:id="rId50"/>
    <p:sldId id="306" r:id="rId51"/>
    <p:sldId id="302" r:id="rId52"/>
    <p:sldId id="307" r:id="rId53"/>
    <p:sldId id="303" r:id="rId54"/>
    <p:sldId id="308" r:id="rId5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21" autoAdjust="0"/>
  </p:normalViewPr>
  <p:slideViewPr>
    <p:cSldViewPr>
      <p:cViewPr varScale="1">
        <p:scale>
          <a:sx n="101" d="100"/>
          <a:sy n="101" d="100"/>
        </p:scale>
        <p:origin x="60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08BAE8DA-6F18-49B3-9040-76CE3C91ED40}" type="datetimeFigureOut">
              <a:rPr lang="en-US" smtClean="0"/>
              <a:t>5/10/2019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DA08D2F-C679-47B4-BD07-1DA5E1F023BF}" type="slidenum">
              <a:rPr lang="en-US" smtClean="0"/>
              <a:t>‹#›</a:t>
            </a:fld>
            <a:endParaRPr lang="en-US"/>
          </a:p>
        </p:txBody>
      </p:sp>
    </p:spTree>
    <p:extLst>
      <p:ext uri="{BB962C8B-B14F-4D97-AF65-F5344CB8AC3E}">
        <p14:creationId xmlns:p14="http://schemas.microsoft.com/office/powerpoint/2010/main" val="150995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grants.nih.gov/grants/policy/nihgps/HTML5/section_4/4.1_public_policy_requirements_and_objectives.htm?Highlight=human%20subjects#Human3"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frwebgate.access.gpo.gov/cgi-bin/getdoc.cgi?dbname=109_cong_public_laws&amp;docid=f:publ282.109.pdf"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www.usaspending.gov/" TargetMode="External"/><Relationship Id="rId4" Type="http://schemas.openxmlformats.org/officeDocument/2006/relationships/hyperlink" Target="http://www.fsrs.gov/"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1</a:t>
            </a:fld>
            <a:endParaRPr lang="en-US"/>
          </a:p>
        </p:txBody>
      </p:sp>
    </p:spTree>
    <p:extLst>
      <p:ext uri="{BB962C8B-B14F-4D97-AF65-F5344CB8AC3E}">
        <p14:creationId xmlns:p14="http://schemas.microsoft.com/office/powerpoint/2010/main" val="403080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Per the NIH Grants Policy Statement </a:t>
            </a:r>
            <a:r>
              <a:rPr lang="en-US" dirty="0">
                <a:hlinkClick r:id="rId3"/>
              </a:rPr>
              <a:t>Section 4.1.15.2 Certification of IRB Approval</a:t>
            </a:r>
            <a:r>
              <a:rPr lang="en-US" dirty="0"/>
              <a:t> it states: Recipients must provide a certification to NIH that the research application has been approved by an appropriate IRB, consistent with 45 CFR 46 and OHRP guidance. IRB approval must have been granted within 12 months before the budget period start date to be valid. Note that </a:t>
            </a:r>
            <a:r>
              <a:rPr lang="en-US" i="1" dirty="0"/>
              <a:t>NIH requires the date of final IRB approval</a:t>
            </a:r>
            <a:r>
              <a:rPr lang="en-US" dirty="0"/>
              <a:t>; conditional IRB approval is not sufficient. According to OHRP, in the case of IRB approval with conditions, IRB approval only becomes effective when the IRB has approved all information submitted in response to their conditions. </a:t>
            </a:r>
          </a:p>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15</a:t>
            </a:fld>
            <a:endParaRPr lang="en-US"/>
          </a:p>
        </p:txBody>
      </p:sp>
    </p:spTree>
    <p:extLst>
      <p:ext uri="{BB962C8B-B14F-4D97-AF65-F5344CB8AC3E}">
        <p14:creationId xmlns:p14="http://schemas.microsoft.com/office/powerpoint/2010/main" val="2419085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16</a:t>
            </a:fld>
            <a:endParaRPr lang="en-US"/>
          </a:p>
        </p:txBody>
      </p:sp>
    </p:spTree>
    <p:extLst>
      <p:ext uri="{BB962C8B-B14F-4D97-AF65-F5344CB8AC3E}">
        <p14:creationId xmlns:p14="http://schemas.microsoft.com/office/powerpoint/2010/main" val="3006231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recipient may, at its own risk and without NIH prior approval, incur obligations and expenditures to cover costs up to 90 days before the beginning date of the initial budget period of a new or renewal award if such costs: </a:t>
            </a:r>
          </a:p>
          <a:p>
            <a:endParaRPr lang="en-US" dirty="0"/>
          </a:p>
          <a:p>
            <a:r>
              <a:rPr lang="en-US" dirty="0"/>
              <a:t>are necessary to conduct the project, and </a:t>
            </a:r>
          </a:p>
          <a:p>
            <a:r>
              <a:rPr lang="en-US" dirty="0"/>
              <a:t>would be allowable under the grant, if awarded, without NIH prior approval. </a:t>
            </a:r>
          </a:p>
          <a:p>
            <a:endParaRPr lang="en-US" dirty="0"/>
          </a:p>
          <a:p>
            <a:r>
              <a:rPr lang="en-US" dirty="0"/>
              <a:t>If specific expenditures would otherwise require prior approval, the recipient must obtain NIH approval before incurring the cost. NIH prior approval is required for any costs to be incurred more than 90 days before the beginning date of the initial budget period of a new or competing continuation award. </a:t>
            </a:r>
          </a:p>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17</a:t>
            </a:fld>
            <a:endParaRPr lang="en-US"/>
          </a:p>
        </p:txBody>
      </p:sp>
    </p:spTree>
    <p:extLst>
      <p:ext uri="{BB962C8B-B14F-4D97-AF65-F5344CB8AC3E}">
        <p14:creationId xmlns:p14="http://schemas.microsoft.com/office/powerpoint/2010/main" val="1012861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multiple PD/PIs are at different institutions, the standard instructions for submitting consortium budgets apply. </a:t>
            </a:r>
          </a:p>
        </p:txBody>
      </p:sp>
      <p:sp>
        <p:nvSpPr>
          <p:cNvPr id="4" name="Slide Number Placeholder 3"/>
          <p:cNvSpPr>
            <a:spLocks noGrp="1"/>
          </p:cNvSpPr>
          <p:nvPr>
            <p:ph type="sldNum" sz="quarter" idx="10"/>
          </p:nvPr>
        </p:nvSpPr>
        <p:spPr/>
        <p:txBody>
          <a:bodyPr/>
          <a:lstStyle/>
          <a:p>
            <a:fld id="{CDA08D2F-C679-47B4-BD07-1DA5E1F023BF}" type="slidenum">
              <a:rPr lang="en-US" smtClean="0"/>
              <a:t>19</a:t>
            </a:fld>
            <a:endParaRPr lang="en-US"/>
          </a:p>
        </p:txBody>
      </p:sp>
    </p:spTree>
    <p:extLst>
      <p:ext uri="{BB962C8B-B14F-4D97-AF65-F5344CB8AC3E}">
        <p14:creationId xmlns:p14="http://schemas.microsoft.com/office/powerpoint/2010/main" val="3297143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 GPS 2.5.1 </a:t>
            </a:r>
            <a:r>
              <a:rPr lang="en-US" dirty="0">
                <a:effectLst/>
              </a:rPr>
              <a:t>NIH uses Just-in-Time procedures for certain programs and award mechanisms (each FOA will include specific guidance on the use). The standard application elements include other support information (both active and pending) for senior/key personnel; certification of IRB approval of the project's proposed use of human subjects; verification of IACUC approval of the project's proposed use of live vertebrate animals; and evidence of compliance with the education in the protection of human research participants requirement. Other program-specific information may also be requested using this procedure. (Applications in response to RFAs also may be subject to these procedures. The RFA will specify the timing and nature of required submissions.) </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21</a:t>
            </a:fld>
            <a:endParaRPr lang="en-US"/>
          </a:p>
        </p:txBody>
      </p:sp>
    </p:spTree>
    <p:extLst>
      <p:ext uri="{BB962C8B-B14F-4D97-AF65-F5344CB8AC3E}">
        <p14:creationId xmlns:p14="http://schemas.microsoft.com/office/powerpoint/2010/main" val="1440641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22</a:t>
            </a:fld>
            <a:endParaRPr lang="en-US"/>
          </a:p>
        </p:txBody>
      </p:sp>
    </p:spTree>
    <p:extLst>
      <p:ext uri="{BB962C8B-B14F-4D97-AF65-F5344CB8AC3E}">
        <p14:creationId xmlns:p14="http://schemas.microsoft.com/office/powerpoint/2010/main" val="2746316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NIH GPS Section 5. The </a:t>
            </a:r>
            <a:r>
              <a:rPr lang="en-US" dirty="0" err="1">
                <a:effectLst/>
              </a:rPr>
              <a:t>NoA</a:t>
            </a:r>
            <a:r>
              <a:rPr lang="en-US" dirty="0">
                <a:effectLst/>
              </a:rPr>
              <a:t> reflects any future-year commitments. A revised </a:t>
            </a:r>
            <a:r>
              <a:rPr lang="en-US" dirty="0" err="1">
                <a:effectLst/>
              </a:rPr>
              <a:t>NoA</a:t>
            </a:r>
            <a:r>
              <a:rPr lang="en-US" dirty="0">
                <a:effectLst/>
              </a:rPr>
              <a:t> may be issued during a budget period to effect an action resulting in a change in the period or amount of support or other change in the terms and conditions of award. NIH will not issue a revised </a:t>
            </a:r>
            <a:r>
              <a:rPr lang="en-US" dirty="0" err="1">
                <a:effectLst/>
              </a:rPr>
              <a:t>NoA</a:t>
            </a:r>
            <a:r>
              <a:rPr lang="en-US" dirty="0">
                <a:effectLst/>
              </a:rPr>
              <a:t> to reflect a recipient's post-award </a:t>
            </a:r>
            <a:r>
              <a:rPr lang="en-US" dirty="0" err="1">
                <a:effectLst/>
              </a:rPr>
              <a:t>rebudgeting</a:t>
            </a:r>
            <a:r>
              <a:rPr lang="en-US" dirty="0">
                <a:effectLst/>
              </a:rPr>
              <a:t>. Until an IC has issued the </a:t>
            </a:r>
            <a:r>
              <a:rPr lang="en-US" dirty="0" err="1">
                <a:effectLst/>
              </a:rPr>
              <a:t>NoA</a:t>
            </a:r>
            <a:r>
              <a:rPr lang="en-US" dirty="0">
                <a:effectLst/>
              </a:rPr>
              <a:t> for the initial award, any costs incurred by the applicant for the project are incurred at its own risk </a:t>
            </a:r>
          </a:p>
          <a:p>
            <a:endParaRPr lang="en-US" dirty="0">
              <a:effectLst/>
            </a:endParaRPr>
          </a:p>
          <a:p>
            <a:r>
              <a:rPr lang="en-US" dirty="0">
                <a:effectLst/>
              </a:rPr>
              <a:t>In addition to, or in lieu of, the standard terms and conditions of award specified in the NIHGPS, NIH may use terms and conditions for program-specific or award-specific reasons.</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23</a:t>
            </a:fld>
            <a:endParaRPr lang="en-US"/>
          </a:p>
        </p:txBody>
      </p:sp>
    </p:spTree>
    <p:extLst>
      <p:ext uri="{BB962C8B-B14F-4D97-AF65-F5344CB8AC3E}">
        <p14:creationId xmlns:p14="http://schemas.microsoft.com/office/powerpoint/2010/main" val="1988158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NIHGPS</a:t>
            </a:r>
            <a:r>
              <a:rPr lang="en-US" baseline="0" dirty="0"/>
              <a:t> 8.4.1.5.5 </a:t>
            </a:r>
            <a:r>
              <a:rPr lang="en-US" dirty="0">
                <a:effectLst/>
              </a:rPr>
              <a:t>A component of Public Law 109-282, the </a:t>
            </a:r>
            <a:r>
              <a:rPr lang="en-US" dirty="0">
                <a:effectLst/>
                <a:hlinkClick r:id="rId3"/>
              </a:rPr>
              <a:t>Federal Funding Accountability and Transparency Act of 2006</a:t>
            </a:r>
            <a:r>
              <a:rPr lang="en-US" dirty="0">
                <a:effectLst/>
              </a:rPr>
              <a:t> as amended (FFATA), requires most recipients of new Federal funds awarded on or after October 1, 2010 to report on </a:t>
            </a:r>
            <a:r>
              <a:rPr lang="en-US" dirty="0" err="1">
                <a:effectLst/>
              </a:rPr>
              <a:t>subawards</a:t>
            </a:r>
            <a:r>
              <a:rPr lang="en-US" dirty="0">
                <a:effectLst/>
              </a:rPr>
              <a:t>/subcontracts/consortiums equal to or greater than $25,000. This includes awards that are initially below $25,000 but subsequent grant modifications result in an award equal to or greater than $25,000.</a:t>
            </a:r>
          </a:p>
          <a:p>
            <a:r>
              <a:rPr lang="en-US" dirty="0">
                <a:effectLst/>
              </a:rPr>
              <a:t>The FFATA </a:t>
            </a:r>
            <a:r>
              <a:rPr lang="en-US" dirty="0" err="1">
                <a:effectLst/>
              </a:rPr>
              <a:t>Subaward</a:t>
            </a:r>
            <a:r>
              <a:rPr lang="en-US" dirty="0">
                <a:effectLst/>
              </a:rPr>
              <a:t> Reporting System (FSRS) tool can be accessed directly at </a:t>
            </a:r>
            <a:r>
              <a:rPr lang="en-US" dirty="0">
                <a:effectLst/>
                <a:hlinkClick r:id="rId4"/>
              </a:rPr>
              <a:t>www.fsrs.gov</a:t>
            </a:r>
            <a:r>
              <a:rPr lang="en-US" dirty="0">
                <a:effectLst/>
              </a:rPr>
              <a:t>, and will serve as the collection tool for </a:t>
            </a:r>
            <a:r>
              <a:rPr lang="en-US" dirty="0" err="1">
                <a:effectLst/>
              </a:rPr>
              <a:t>subaward</a:t>
            </a:r>
            <a:r>
              <a:rPr lang="en-US" dirty="0">
                <a:effectLst/>
              </a:rPr>
              <a:t> data which will ultimately be distributed for publication and display on </a:t>
            </a:r>
            <a:r>
              <a:rPr lang="en-US" dirty="0">
                <a:effectLst/>
                <a:hlinkClick r:id="rId5"/>
              </a:rPr>
              <a:t>www.USASpending.gov</a:t>
            </a:r>
            <a:r>
              <a:rPr lang="en-US" dirty="0">
                <a:effectLst/>
              </a:rPr>
              <a:t>. Recipients are required to register with FSRS, collect the necessary data from </a:t>
            </a:r>
            <a:r>
              <a:rPr lang="en-US" dirty="0" err="1">
                <a:effectLst/>
              </a:rPr>
              <a:t>subawardees</a:t>
            </a:r>
            <a:r>
              <a:rPr lang="en-US" dirty="0">
                <a:effectLst/>
              </a:rPr>
              <a:t>, and file </a:t>
            </a:r>
            <a:r>
              <a:rPr lang="en-US" dirty="0" err="1">
                <a:effectLst/>
              </a:rPr>
              <a:t>subaward</a:t>
            </a:r>
            <a:r>
              <a:rPr lang="en-US" dirty="0">
                <a:effectLst/>
              </a:rPr>
              <a:t> reports by the end of the month following the month in which the prime recipient awards any </a:t>
            </a:r>
            <a:r>
              <a:rPr lang="en-US" dirty="0" err="1">
                <a:effectLst/>
              </a:rPr>
              <a:t>subaward</a:t>
            </a:r>
            <a:r>
              <a:rPr lang="en-US" dirty="0">
                <a:effectLst/>
              </a:rPr>
              <a:t> greater than $25,000.</a:t>
            </a:r>
          </a:p>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25</a:t>
            </a:fld>
            <a:endParaRPr lang="en-US"/>
          </a:p>
        </p:txBody>
      </p:sp>
    </p:spTree>
    <p:extLst>
      <p:ext uri="{BB962C8B-B14F-4D97-AF65-F5344CB8AC3E}">
        <p14:creationId xmlns:p14="http://schemas.microsoft.com/office/powerpoint/2010/main" val="2882635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26</a:t>
            </a:fld>
            <a:endParaRPr lang="en-US"/>
          </a:p>
        </p:txBody>
      </p:sp>
    </p:spTree>
    <p:extLst>
      <p:ext uri="{BB962C8B-B14F-4D97-AF65-F5344CB8AC3E}">
        <p14:creationId xmlns:p14="http://schemas.microsoft.com/office/powerpoint/2010/main" val="1346616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a:t>
            </a:r>
            <a:r>
              <a:rPr lang="en-US" baseline="0" dirty="0"/>
              <a:t> GPS 8.4.1. </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27</a:t>
            </a:fld>
            <a:endParaRPr lang="en-US"/>
          </a:p>
        </p:txBody>
      </p:sp>
    </p:spTree>
    <p:extLst>
      <p:ext uri="{BB962C8B-B14F-4D97-AF65-F5344CB8AC3E}">
        <p14:creationId xmlns:p14="http://schemas.microsoft.com/office/powerpoint/2010/main" val="3774473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Recipients will be required to adhere to the new requirement to report on Project Outcomes. This section will be made publicly available, thus allowing recipients the opportunity to provide the general public with a concise summary of the cumulative outcome or findings of the project.</a:t>
            </a:r>
          </a:p>
        </p:txBody>
      </p:sp>
      <p:sp>
        <p:nvSpPr>
          <p:cNvPr id="4" name="Slide Number Placeholder 3"/>
          <p:cNvSpPr>
            <a:spLocks noGrp="1"/>
          </p:cNvSpPr>
          <p:nvPr>
            <p:ph type="sldNum" sz="quarter" idx="10"/>
          </p:nvPr>
        </p:nvSpPr>
        <p:spPr/>
        <p:txBody>
          <a:bodyPr/>
          <a:lstStyle/>
          <a:p>
            <a:fld id="{CDA08D2F-C679-47B4-BD07-1DA5E1F023BF}" type="slidenum">
              <a:rPr lang="en-US" smtClean="0"/>
              <a:t>3</a:t>
            </a:fld>
            <a:endParaRPr lang="en-US"/>
          </a:p>
        </p:txBody>
      </p:sp>
    </p:spTree>
    <p:extLst>
      <p:ext uri="{BB962C8B-B14F-4D97-AF65-F5344CB8AC3E}">
        <p14:creationId xmlns:p14="http://schemas.microsoft.com/office/powerpoint/2010/main" val="3277833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28</a:t>
            </a:fld>
            <a:endParaRPr lang="en-US"/>
          </a:p>
        </p:txBody>
      </p:sp>
    </p:spTree>
    <p:extLst>
      <p:ext uri="{BB962C8B-B14F-4D97-AF65-F5344CB8AC3E}">
        <p14:creationId xmlns:p14="http://schemas.microsoft.com/office/powerpoint/2010/main" val="2614655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NIH GPS</a:t>
            </a:r>
            <a:r>
              <a:rPr lang="en-US" baseline="0" dirty="0">
                <a:effectLst/>
              </a:rPr>
              <a:t> 8.6 </a:t>
            </a:r>
            <a:r>
              <a:rPr lang="en-US" dirty="0">
                <a:effectLst/>
              </a:rPr>
              <a:t>Recipients must submit a final FFR, Final or Interim-RPPR (or final progress report for SBIR/STTRs), and Final Invention Statement and Certification within 120 calendar days of the end of the period of performance (project period). The reports become overdue the day after the 120 calendar day period ends.</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29</a:t>
            </a:fld>
            <a:endParaRPr lang="en-US"/>
          </a:p>
        </p:txBody>
      </p:sp>
    </p:spTree>
    <p:extLst>
      <p:ext uri="{BB962C8B-B14F-4D97-AF65-F5344CB8AC3E}">
        <p14:creationId xmlns:p14="http://schemas.microsoft.com/office/powerpoint/2010/main" val="2767227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NIH GPS 8.5.2 If a recipient has failed to materially comply with the terms and conditions of award, NIH may take one or more enforcement actions which include disallowing costs, withholding of further awards, or wholly or partly suspending the grant, pending corrective action. NIH may also terminate the grant for cause.</a:t>
            </a:r>
          </a:p>
          <a:p>
            <a:endParaRPr lang="en-US" dirty="0">
              <a:effectLst/>
            </a:endParaRPr>
          </a:p>
          <a:p>
            <a:r>
              <a:rPr lang="en-US" dirty="0">
                <a:effectLst/>
              </a:rPr>
              <a:t>NIH generally will suspend (rather than immediately terminate) a grant and allow the recipient an opportunity to take appropriate corrective action before NIH makes a termination decision. However, NIH may decide to terminate the grant if the recipient does not take appropriate corrective action during the period of suspension. </a:t>
            </a:r>
            <a:endParaRPr lang="en-US" dirty="0"/>
          </a:p>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31</a:t>
            </a:fld>
            <a:endParaRPr lang="en-US"/>
          </a:p>
        </p:txBody>
      </p:sp>
    </p:spTree>
    <p:extLst>
      <p:ext uri="{BB962C8B-B14F-4D97-AF65-F5344CB8AC3E}">
        <p14:creationId xmlns:p14="http://schemas.microsoft.com/office/powerpoint/2010/main" val="38440991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 GPS 8.1.3 Must be signed by the AOR.  If emailed must provide evidence the AOR approval – a cc to the AOR is not acceptable. Request by a sub-recipient will be addressed to the recipient and the recipient will allow or deny the request. </a:t>
            </a:r>
            <a:r>
              <a:rPr lang="en-US" dirty="0">
                <a:effectLst/>
              </a:rPr>
              <a:t>The GMO will review the request and provide a response to the AOR indicating the final disposition of the request. Only responses provided by the GMO are considered valid. Recipients that proceed on the basis of actions by unauthorized officials do so at their own risk, and NIH is not bound by such responses. </a:t>
            </a:r>
            <a:endParaRPr lang="en-US" b="0" dirty="0"/>
          </a:p>
        </p:txBody>
      </p:sp>
      <p:sp>
        <p:nvSpPr>
          <p:cNvPr id="4" name="Slide Number Placeholder 3"/>
          <p:cNvSpPr>
            <a:spLocks noGrp="1"/>
          </p:cNvSpPr>
          <p:nvPr>
            <p:ph type="sldNum" sz="quarter" idx="10"/>
          </p:nvPr>
        </p:nvSpPr>
        <p:spPr/>
        <p:txBody>
          <a:bodyPr/>
          <a:lstStyle/>
          <a:p>
            <a:fld id="{CDA08D2F-C679-47B4-BD07-1DA5E1F023BF}" type="slidenum">
              <a:rPr lang="en-US" smtClean="0"/>
              <a:t>33</a:t>
            </a:fld>
            <a:endParaRPr lang="en-US"/>
          </a:p>
        </p:txBody>
      </p:sp>
    </p:spTree>
    <p:extLst>
      <p:ext uri="{BB962C8B-B14F-4D97-AF65-F5344CB8AC3E}">
        <p14:creationId xmlns:p14="http://schemas.microsoft.com/office/powerpoint/2010/main" val="35113916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8.1.1.3 Extension of Final Budget Period of a Previously Approved Project Period without Additional NIH Funds</a:t>
            </a:r>
          </a:p>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35</a:t>
            </a:fld>
            <a:endParaRPr lang="en-US"/>
          </a:p>
        </p:txBody>
      </p:sp>
    </p:spTree>
    <p:extLst>
      <p:ext uri="{BB962C8B-B14F-4D97-AF65-F5344CB8AC3E}">
        <p14:creationId xmlns:p14="http://schemas.microsoft.com/office/powerpoint/2010/main" val="1951471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NIH</a:t>
            </a:r>
            <a:r>
              <a:rPr lang="en-US" baseline="0" dirty="0">
                <a:effectLst/>
              </a:rPr>
              <a:t> GPS Section 9.5 </a:t>
            </a:r>
            <a:r>
              <a:rPr lang="en-US" dirty="0">
                <a:effectLst/>
              </a:rPr>
              <a:t>If a PD/PI withdraws from the grant or is no longer able to work on the project, a revised Leadership Plan or description of the impact on the project of a change to a single PD/PI award must be submitted as part of the prior approval request. NIH will evaluate the request considering the project as a whole, including the impact on the scope of work and budget.</a:t>
            </a:r>
          </a:p>
          <a:p>
            <a:endParaRPr lang="en-US" dirty="0">
              <a:effectLst/>
            </a:endParaRPr>
          </a:p>
          <a:p>
            <a:r>
              <a:rPr lang="en-US" dirty="0"/>
              <a:t>Also</a:t>
            </a:r>
            <a:r>
              <a:rPr lang="en-US" baseline="0" dirty="0"/>
              <a:t> see </a:t>
            </a:r>
            <a:r>
              <a:rPr lang="en-US" dirty="0"/>
              <a:t>NOT-OD-11-118 for</a:t>
            </a:r>
            <a:r>
              <a:rPr lang="en-US" baseline="0" dirty="0"/>
              <a:t> what information should be included in the prior approval request</a:t>
            </a:r>
            <a:r>
              <a:rPr lang="en-US" dirty="0"/>
              <a:t> </a:t>
            </a:r>
          </a:p>
        </p:txBody>
      </p:sp>
      <p:sp>
        <p:nvSpPr>
          <p:cNvPr id="4" name="Slide Number Placeholder 3"/>
          <p:cNvSpPr>
            <a:spLocks noGrp="1"/>
          </p:cNvSpPr>
          <p:nvPr>
            <p:ph type="sldNum" sz="quarter" idx="10"/>
          </p:nvPr>
        </p:nvSpPr>
        <p:spPr/>
        <p:txBody>
          <a:bodyPr/>
          <a:lstStyle/>
          <a:p>
            <a:fld id="{CDA08D2F-C679-47B4-BD07-1DA5E1F023BF}" type="slidenum">
              <a:rPr lang="en-US" smtClean="0"/>
              <a:t>37</a:t>
            </a:fld>
            <a:endParaRPr lang="en-US"/>
          </a:p>
        </p:txBody>
      </p:sp>
    </p:spTree>
    <p:extLst>
      <p:ext uri="{BB962C8B-B14F-4D97-AF65-F5344CB8AC3E}">
        <p14:creationId xmlns:p14="http://schemas.microsoft.com/office/powerpoint/2010/main" val="2261550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38</a:t>
            </a:fld>
            <a:endParaRPr lang="en-US"/>
          </a:p>
        </p:txBody>
      </p:sp>
    </p:spTree>
    <p:extLst>
      <p:ext uri="{BB962C8B-B14F-4D97-AF65-F5344CB8AC3E}">
        <p14:creationId xmlns:p14="http://schemas.microsoft.com/office/powerpoint/2010/main" val="11269636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NIHGPS Section 8.1.2.3</a:t>
            </a:r>
          </a:p>
          <a:p>
            <a:endParaRPr lang="en-US" dirty="0"/>
          </a:p>
          <a:p>
            <a:r>
              <a:rPr lang="en-US" dirty="0">
                <a:effectLst/>
              </a:rPr>
              <a:t>The PD/PI or other Senior/Key Personnel specifically named in the </a:t>
            </a:r>
            <a:r>
              <a:rPr lang="en-US" dirty="0" err="1">
                <a:effectLst/>
              </a:rPr>
              <a:t>NoA</a:t>
            </a:r>
            <a:r>
              <a:rPr lang="en-US" dirty="0">
                <a:effectLst/>
              </a:rPr>
              <a:t> will withdraw from the project entirely, be absent from the project during any continuous period of 3 months or more, or reduce time devoted to the project by 25 percent or more from the level that was approved at the time of initial competing year award (for example, a proposed change from 40 percent effort to 30 percent or less effort or in calendar months a change from 4.8 to 3.6 calendar months). Reductions are cumulative, i.e., the 25% threshold may be reached by two or more successive reductions that total 25% or more. Once agency approval has been given for a significant change in the level of effort, then all subsequent reductions are measured against the approved adjusted level.</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39</a:t>
            </a:fld>
            <a:endParaRPr lang="en-US"/>
          </a:p>
        </p:txBody>
      </p:sp>
    </p:spTree>
    <p:extLst>
      <p:ext uri="{BB962C8B-B14F-4D97-AF65-F5344CB8AC3E}">
        <p14:creationId xmlns:p14="http://schemas.microsoft.com/office/powerpoint/2010/main" val="7860519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 GPS 8.1.1.2-Provided that there is no term of award that overrides this authority.</a:t>
            </a:r>
            <a:r>
              <a:rPr lang="en-US" baseline="0" dirty="0"/>
              <a:t> </a:t>
            </a:r>
            <a:r>
              <a:rPr lang="en-US" dirty="0"/>
              <a:t>When in doubt about whether</a:t>
            </a:r>
            <a:r>
              <a:rPr lang="en-US" baseline="0" dirty="0"/>
              <a:t> or not the </a:t>
            </a:r>
            <a:r>
              <a:rPr lang="en-US" baseline="0" dirty="0" err="1"/>
              <a:t>rebudgeting</a:t>
            </a:r>
            <a:r>
              <a:rPr lang="en-US" baseline="0" dirty="0"/>
              <a:t> would constitute a change in scope</a:t>
            </a:r>
            <a:r>
              <a:rPr lang="en-US" dirty="0"/>
              <a:t> recipients should contact their Grants</a:t>
            </a:r>
            <a:r>
              <a:rPr lang="en-US" baseline="0" dirty="0"/>
              <a:t> Management Specialist</a:t>
            </a:r>
          </a:p>
          <a:p>
            <a:endParaRPr lang="en-US" baseline="0" dirty="0"/>
          </a:p>
        </p:txBody>
      </p:sp>
      <p:sp>
        <p:nvSpPr>
          <p:cNvPr id="4" name="Slide Number Placeholder 3"/>
          <p:cNvSpPr>
            <a:spLocks noGrp="1"/>
          </p:cNvSpPr>
          <p:nvPr>
            <p:ph type="sldNum" sz="quarter" idx="10"/>
          </p:nvPr>
        </p:nvSpPr>
        <p:spPr/>
        <p:txBody>
          <a:bodyPr/>
          <a:lstStyle/>
          <a:p>
            <a:fld id="{CDA08D2F-C679-47B4-BD07-1DA5E1F023BF}" type="slidenum">
              <a:rPr lang="en-US" smtClean="0"/>
              <a:t>41</a:t>
            </a:fld>
            <a:endParaRPr lang="en-US"/>
          </a:p>
        </p:txBody>
      </p:sp>
    </p:spTree>
    <p:extLst>
      <p:ext uri="{BB962C8B-B14F-4D97-AF65-F5344CB8AC3E}">
        <p14:creationId xmlns:p14="http://schemas.microsoft.com/office/powerpoint/2010/main" val="3410215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All Termination Notices for individual fellowships and trainees are required to be submitted electronically using the </a:t>
            </a:r>
            <a:r>
              <a:rPr lang="en-US" dirty="0" err="1">
                <a:effectLst/>
              </a:rPr>
              <a:t>eRA</a:t>
            </a:r>
            <a:r>
              <a:rPr lang="en-US" dirty="0">
                <a:effectLst/>
              </a:rPr>
              <a:t> Commons </a:t>
            </a:r>
            <a:r>
              <a:rPr lang="en-US" dirty="0" err="1">
                <a:effectLst/>
              </a:rPr>
              <a:t>xTrain</a:t>
            </a:r>
            <a:r>
              <a:rPr lang="en-US" dirty="0">
                <a:effectLst/>
              </a:rPr>
              <a:t> application. No Termination Notice is required for </a:t>
            </a:r>
            <a:r>
              <a:rPr lang="en-US" dirty="0" err="1">
                <a:effectLst/>
              </a:rPr>
              <a:t>prebaccalaureate</a:t>
            </a:r>
            <a:r>
              <a:rPr lang="en-US" dirty="0">
                <a:effectLst/>
              </a:rPr>
              <a:t> (T34) trainees. In addition, In all cases, the information on the form must be verified by the program director/sponsor and an institutional business official. </a:t>
            </a:r>
          </a:p>
          <a:p>
            <a:endParaRPr lang="en-US" dirty="0">
              <a:effectLst/>
            </a:endParaRPr>
          </a:p>
          <a:p>
            <a:r>
              <a:rPr lang="en-US" dirty="0">
                <a:effectLst/>
              </a:rPr>
              <a:t>GPS 11.2.11.3 for Fellowships</a:t>
            </a:r>
          </a:p>
          <a:p>
            <a:r>
              <a:rPr lang="en-US" dirty="0">
                <a:effectLst/>
              </a:rPr>
              <a:t>GPS 11.3.13.3 for Training grants</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43</a:t>
            </a:fld>
            <a:endParaRPr lang="en-US"/>
          </a:p>
        </p:txBody>
      </p:sp>
    </p:spTree>
    <p:extLst>
      <p:ext uri="{BB962C8B-B14F-4D97-AF65-F5344CB8AC3E}">
        <p14:creationId xmlns:p14="http://schemas.microsoft.com/office/powerpoint/2010/main" val="3227953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5</a:t>
            </a:fld>
            <a:endParaRPr lang="en-US"/>
          </a:p>
        </p:txBody>
      </p:sp>
    </p:spTree>
    <p:extLst>
      <p:ext uri="{BB962C8B-B14F-4D97-AF65-F5344CB8AC3E}">
        <p14:creationId xmlns:p14="http://schemas.microsoft.com/office/powerpoint/2010/main" val="21664067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sz="1200" b="0" i="0" kern="1200">
                <a:solidFill>
                  <a:schemeClr val="tx1"/>
                </a:solidFill>
                <a:effectLst/>
                <a:latin typeface="+mn-lt"/>
                <a:ea typeface="+mn-ea"/>
                <a:cs typeface="+mn-cs"/>
              </a:rPr>
              <a:t> 8 percent of modified total </a:t>
            </a:r>
            <a:r>
              <a:rPr lang="en-US" sz="1200" b="1" i="0" u="none" strike="noStrike" kern="1200">
                <a:solidFill>
                  <a:schemeClr val="tx1"/>
                </a:solidFill>
                <a:effectLst/>
                <a:latin typeface="+mn-lt"/>
                <a:ea typeface="+mn-ea"/>
                <a:cs typeface="+mn-cs"/>
              </a:rPr>
              <a:t>direct costs</a:t>
            </a:r>
            <a:r>
              <a:rPr lang="en-US" sz="1200" b="0" i="0" kern="1200">
                <a:solidFill>
                  <a:schemeClr val="tx1"/>
                </a:solidFill>
                <a:effectLst/>
                <a:latin typeface="+mn-lt"/>
                <a:ea typeface="+mn-ea"/>
                <a:cs typeface="+mn-cs"/>
              </a:rPr>
              <a:t>, exclusive of tuition and fees, expenditures for equipment, and consortiums in excess of $25,000.</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45</a:t>
            </a:fld>
            <a:endParaRPr lang="en-US"/>
          </a:p>
        </p:txBody>
      </p:sp>
    </p:spTree>
    <p:extLst>
      <p:ext uri="{BB962C8B-B14F-4D97-AF65-F5344CB8AC3E}">
        <p14:creationId xmlns:p14="http://schemas.microsoft.com/office/powerpoint/2010/main" val="4382355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No departure from the standard stipend provided by NIH under the grant may be negotiated by the recipient organization with the trainee. NIH stipend amounts may be adjusted only at the time of appointment or reappointment. For appointments of less than 12 months, the stipend will be prorated.</a:t>
            </a:r>
          </a:p>
          <a:p>
            <a:r>
              <a:rPr lang="en-US" dirty="0">
                <a:effectLst/>
              </a:rPr>
              <a:t>Stipend levels are updated almost every fiscal year. When increases are approved, they are published in </a:t>
            </a:r>
            <a:r>
              <a:rPr lang="en-US" i="1" dirty="0">
                <a:effectLst/>
              </a:rPr>
              <a:t>NIH Guide for Grants and Contracts</a:t>
            </a:r>
            <a:r>
              <a:rPr lang="en-US" dirty="0">
                <a:effectLst/>
              </a:rPr>
              <a:t>. </a:t>
            </a:r>
          </a:p>
          <a:p>
            <a:endParaRPr lang="en-US" dirty="0"/>
          </a:p>
          <a:p>
            <a:r>
              <a:rPr lang="en-US" dirty="0"/>
              <a:t>This</a:t>
            </a:r>
            <a:r>
              <a:rPr lang="en-US" baseline="0" dirty="0"/>
              <a:t> was a common question in the Grants Policy Inbox with regard to one-time supplemental funding for current post-docs at the 0,1,2 years of experience. Grantee institutions wanted to know if the increase for levels 0,1, &amp; 2 were mandatory</a:t>
            </a:r>
          </a:p>
          <a:p>
            <a:endParaRPr lang="en-US" baseline="0" dirty="0"/>
          </a:p>
          <a:p>
            <a:r>
              <a:rPr lang="en-US" baseline="0" dirty="0"/>
              <a:t>NIHGPS 11.2.9.2 &amp; 11.3.8.2</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47</a:t>
            </a:fld>
            <a:endParaRPr lang="en-US"/>
          </a:p>
        </p:txBody>
      </p:sp>
    </p:spTree>
    <p:extLst>
      <p:ext uri="{BB962C8B-B14F-4D97-AF65-F5344CB8AC3E}">
        <p14:creationId xmlns:p14="http://schemas.microsoft.com/office/powerpoint/2010/main" val="14016223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The type of sponsoring institution dictates what costs may be charged to this category and how the funds are to be administered:</a:t>
            </a:r>
          </a:p>
          <a:p>
            <a:pPr marL="173422" indent="-173422">
              <a:buFont typeface="Arial" panose="020B0604020202020204" pitchFamily="34" charset="0"/>
              <a:buChar char="•"/>
            </a:pPr>
            <a:r>
              <a:rPr lang="en-US" dirty="0">
                <a:effectLst/>
              </a:rPr>
              <a:t>Non-Federal Public and Private Non-Profit Institutions (Domestic and Foreign). The allowance is intended to defray expenses for the individual fellow such as research supplies, equipment, travel to scientific meetings, and health insurance and to otherwise offset, insofar as possible, appropriate administrative costs of training. Funds are paid directly to and administered by the sponsoring institution.</a:t>
            </a:r>
          </a:p>
          <a:p>
            <a:pPr marL="173422" indent="-173422">
              <a:buFont typeface="Arial" panose="020B0604020202020204" pitchFamily="34" charset="0"/>
              <a:buChar char="•"/>
            </a:pPr>
            <a:r>
              <a:rPr lang="en-US" dirty="0">
                <a:effectLst/>
              </a:rPr>
              <a:t>Federal Laboratories. The allowance is intended to cover the costs of scientific meeting travel, health insurance, and books. Funds are administered by the NIH awarding IC and disbursed through PMS.</a:t>
            </a:r>
          </a:p>
          <a:p>
            <a:pPr marL="173422" indent="-173422">
              <a:buFont typeface="Arial" panose="020B0604020202020204" pitchFamily="34" charset="0"/>
              <a:buChar char="•"/>
            </a:pPr>
            <a:r>
              <a:rPr lang="en-US" dirty="0">
                <a:effectLst/>
              </a:rPr>
              <a:t>For-Profit Institutions. The allowance is intended to cover the costs of scientific meeting travel, health insurance, and books. Funds are paid directly to the sponsoring institution for disbursement to the fellow.</a:t>
            </a:r>
          </a:p>
          <a:p>
            <a:pPr marL="173422" indent="-173422">
              <a:buFont typeface="Arial" panose="020B0604020202020204" pitchFamily="34" charset="0"/>
              <a:buChar char="•"/>
            </a:pPr>
            <a:endParaRPr lang="en-US" dirty="0">
              <a:effectLst/>
            </a:endParaRPr>
          </a:p>
          <a:p>
            <a:r>
              <a:rPr lang="en-US" dirty="0">
                <a:effectLst/>
              </a:rPr>
              <a:t>Guidelines</a:t>
            </a:r>
            <a:r>
              <a:rPr lang="en-US" baseline="0" dirty="0">
                <a:effectLst/>
              </a:rPr>
              <a:t> on the use of institutional allowance are travel, health insurance, medical liability and other special insurance, and extraordinary costs. These costs are explained in further detail in NIH GPS 11.2.9.4</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49</a:t>
            </a:fld>
            <a:endParaRPr lang="en-US"/>
          </a:p>
        </p:txBody>
      </p:sp>
    </p:spTree>
    <p:extLst>
      <p:ext uri="{BB962C8B-B14F-4D97-AF65-F5344CB8AC3E}">
        <p14:creationId xmlns:p14="http://schemas.microsoft.com/office/powerpoint/2010/main" val="14156044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effectLst/>
              </a:rPr>
              <a:t>11.2.10.1 and 11.3.10.1 Stipend Supplementation</a:t>
            </a:r>
          </a:p>
          <a:p>
            <a:r>
              <a:rPr lang="en-US" dirty="0">
                <a:effectLst/>
              </a:rPr>
              <a:t>Recipients may supplement stipends from non-Federal funds provided the supplementation is without any additional obligation for the trainee. An organization can determine what amount of stipend supplementation, if any, will be provided according to its own formally established policies governing stipend support. These policies must be consistently applied to all individuals in a similar training status regardless of the source of funds. Federal funds may not be used for stipend supplementation unless specifically authorized under the terms of the program from which funds are derived. </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51</a:t>
            </a:fld>
            <a:endParaRPr lang="en-US"/>
          </a:p>
        </p:txBody>
      </p:sp>
    </p:spTree>
    <p:extLst>
      <p:ext uri="{BB962C8B-B14F-4D97-AF65-F5344CB8AC3E}">
        <p14:creationId xmlns:p14="http://schemas.microsoft.com/office/powerpoint/2010/main" val="496326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6</a:t>
            </a:fld>
            <a:endParaRPr lang="en-US"/>
          </a:p>
        </p:txBody>
      </p:sp>
    </p:spTree>
    <p:extLst>
      <p:ext uri="{BB962C8B-B14F-4D97-AF65-F5344CB8AC3E}">
        <p14:creationId xmlns:p14="http://schemas.microsoft.com/office/powerpoint/2010/main" val="3495374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termination</a:t>
            </a:r>
            <a:r>
              <a:rPr lang="en-US" baseline="0" dirty="0"/>
              <a:t> notice is required in lieu of a final progress report and must be submitted within 30 days of the termination date. Final FFR and Final Invention Statements are not required.</a:t>
            </a:r>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7</a:t>
            </a:fld>
            <a:endParaRPr lang="en-US"/>
          </a:p>
        </p:txBody>
      </p:sp>
    </p:spTree>
    <p:extLst>
      <p:ext uri="{BB962C8B-B14F-4D97-AF65-F5344CB8AC3E}">
        <p14:creationId xmlns:p14="http://schemas.microsoft.com/office/powerpoint/2010/main" val="55577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 January 1, 2017</a:t>
            </a:r>
            <a:r>
              <a:rPr lang="en-US" baseline="0" dirty="0"/>
              <a:t> </a:t>
            </a:r>
            <a:r>
              <a:rPr lang="en-US" dirty="0"/>
              <a:t>NIH no longer accepts Final Progress Reports, however the deadline for</a:t>
            </a:r>
            <a:r>
              <a:rPr lang="en-US" baseline="0" dirty="0"/>
              <a:t> submitting the final report has not changed. The Final-RPPR must be </a:t>
            </a:r>
            <a:r>
              <a:rPr lang="en-US" dirty="0"/>
              <a:t>submitted via </a:t>
            </a:r>
            <a:r>
              <a:rPr lang="en-US" dirty="0" err="1"/>
              <a:t>eRA</a:t>
            </a:r>
            <a:r>
              <a:rPr lang="en-US" dirty="0"/>
              <a:t> Commons no later than 120 calendar days from the period of performance end date. </a:t>
            </a:r>
          </a:p>
        </p:txBody>
      </p:sp>
      <p:sp>
        <p:nvSpPr>
          <p:cNvPr id="4" name="Slide Number Placeholder 3"/>
          <p:cNvSpPr>
            <a:spLocks noGrp="1"/>
          </p:cNvSpPr>
          <p:nvPr>
            <p:ph type="sldNum" sz="quarter" idx="10"/>
          </p:nvPr>
        </p:nvSpPr>
        <p:spPr/>
        <p:txBody>
          <a:bodyPr/>
          <a:lstStyle/>
          <a:p>
            <a:fld id="{CDA08D2F-C679-47B4-BD07-1DA5E1F023BF}" type="slidenum">
              <a:rPr lang="en-US" smtClean="0"/>
              <a:t>9</a:t>
            </a:fld>
            <a:endParaRPr lang="en-US"/>
          </a:p>
        </p:txBody>
      </p:sp>
    </p:spTree>
    <p:extLst>
      <p:ext uri="{BB962C8B-B14F-4D97-AF65-F5344CB8AC3E}">
        <p14:creationId xmlns:p14="http://schemas.microsoft.com/office/powerpoint/2010/main" val="4066015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10</a:t>
            </a:fld>
            <a:endParaRPr lang="en-US"/>
          </a:p>
        </p:txBody>
      </p:sp>
    </p:spTree>
    <p:extLst>
      <p:ext uri="{BB962C8B-B14F-4D97-AF65-F5344CB8AC3E}">
        <p14:creationId xmlns:p14="http://schemas.microsoft.com/office/powerpoint/2010/main" val="59770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Effective February 9, 2017, if the recipient organization has submitted a renewal application on or before the date by which a Final Research Performance Progress Report (Final-RPPR) would be required for the current competitive segment, then submission of an "Interim-RPPR" via </a:t>
            </a:r>
            <a:r>
              <a:rPr lang="en-US" dirty="0" err="1"/>
              <a:t>eRA</a:t>
            </a:r>
            <a:r>
              <a:rPr lang="en-US" dirty="0"/>
              <a:t> Commons is now required.   Based on this requirement, the NIH will discontinue the policy for renewal applications whereby, “whether funded or not,” the progress report contained in the renewal application may serve in lieu of a separate final progress report.  </a:t>
            </a:r>
          </a:p>
          <a:p>
            <a:pPr defTabSz="924916">
              <a:defRPr/>
            </a:pPr>
            <a:endParaRPr lang="en-US" dirty="0"/>
          </a:p>
          <a:p>
            <a:pPr defTabSz="924916">
              <a:defRPr/>
            </a:pPr>
            <a:endParaRPr lang="en-US" dirty="0"/>
          </a:p>
          <a:p>
            <a:pPr defTabSz="924916">
              <a:defRPr/>
            </a:pPr>
            <a:r>
              <a:rPr lang="en-US" dirty="0"/>
              <a:t>If the competing renewal is not funded, NIH will treat the Interim-RPPR as the institution's Final-RPPR. NIH will not require recipients to submit an additional Final-RPPR if the renewal application is not funded.</a:t>
            </a:r>
          </a:p>
          <a:p>
            <a:endParaRPr lang="en-US" dirty="0"/>
          </a:p>
        </p:txBody>
      </p:sp>
      <p:sp>
        <p:nvSpPr>
          <p:cNvPr id="4" name="Slide Number Placeholder 3"/>
          <p:cNvSpPr>
            <a:spLocks noGrp="1"/>
          </p:cNvSpPr>
          <p:nvPr>
            <p:ph type="sldNum" sz="quarter" idx="10"/>
          </p:nvPr>
        </p:nvSpPr>
        <p:spPr/>
        <p:txBody>
          <a:bodyPr/>
          <a:lstStyle/>
          <a:p>
            <a:fld id="{CDA08D2F-C679-47B4-BD07-1DA5E1F023BF}" type="slidenum">
              <a:rPr lang="en-US" smtClean="0"/>
              <a:t>11</a:t>
            </a:fld>
            <a:endParaRPr lang="en-US"/>
          </a:p>
        </p:txBody>
      </p:sp>
    </p:spTree>
    <p:extLst>
      <p:ext uri="{BB962C8B-B14F-4D97-AF65-F5344CB8AC3E}">
        <p14:creationId xmlns:p14="http://schemas.microsoft.com/office/powerpoint/2010/main" val="408838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NIHGPS 7.4 and 16.6</a:t>
            </a:r>
          </a:p>
        </p:txBody>
      </p:sp>
      <p:sp>
        <p:nvSpPr>
          <p:cNvPr id="4" name="Slide Number Placeholder 3"/>
          <p:cNvSpPr>
            <a:spLocks noGrp="1"/>
          </p:cNvSpPr>
          <p:nvPr>
            <p:ph type="sldNum" sz="quarter" idx="10"/>
          </p:nvPr>
        </p:nvSpPr>
        <p:spPr/>
        <p:txBody>
          <a:bodyPr/>
          <a:lstStyle/>
          <a:p>
            <a:fld id="{CDA08D2F-C679-47B4-BD07-1DA5E1F023BF}" type="slidenum">
              <a:rPr lang="en-US" smtClean="0"/>
              <a:t>13</a:t>
            </a:fld>
            <a:endParaRPr lang="en-US"/>
          </a:p>
        </p:txBody>
      </p:sp>
    </p:spTree>
    <p:extLst>
      <p:ext uri="{BB962C8B-B14F-4D97-AF65-F5344CB8AC3E}">
        <p14:creationId xmlns:p14="http://schemas.microsoft.com/office/powerpoint/2010/main" val="14859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tx1">
                <a:lumMod val="75000"/>
                <a:lumOff val="25000"/>
              </a:schemeClr>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33660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413576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391791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407268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200338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227557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1677535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3027421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358013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329629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4C3AF-0168-4A67-8860-94B1B6A8411D}"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A4C1A4-A7AC-4B88-8D40-0C513E59CAAB}" type="slidenum">
              <a:rPr lang="en-US" smtClean="0"/>
              <a:pPr/>
              <a:t>‹#›</a:t>
            </a:fld>
            <a:endParaRPr lang="en-US" dirty="0"/>
          </a:p>
        </p:txBody>
      </p:sp>
    </p:spTree>
    <p:extLst>
      <p:ext uri="{BB962C8B-B14F-4D97-AF65-F5344CB8AC3E}">
        <p14:creationId xmlns:p14="http://schemas.microsoft.com/office/powerpoint/2010/main" val="748501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lumMod val="75000"/>
                <a:lumOff val="25000"/>
              </a:schemeClr>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4C3AF-0168-4A67-8860-94B1B6A8411D}" type="datetimeFigureOut">
              <a:rPr lang="en-US" smtClean="0"/>
              <a:pPr/>
              <a:t>5/10/2019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4C1A4-A7AC-4B88-8D40-0C513E59CAAB}" type="slidenum">
              <a:rPr lang="en-US" smtClean="0"/>
              <a:pPr/>
              <a:t>‹#›</a:t>
            </a:fld>
            <a:endParaRPr lang="en-US" dirty="0"/>
          </a:p>
        </p:txBody>
      </p:sp>
      <p:pic>
        <p:nvPicPr>
          <p:cNvPr id="8" name="game board">
            <a:hlinkClick r:id="" action="ppaction://hlinkshowjump?jump=previousslide"/>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4628" y="-457200"/>
            <a:ext cx="7693572" cy="6858000"/>
          </a:xfrm>
          <a:prstGeom prst="rect">
            <a:avLst/>
          </a:prstGeom>
        </p:spPr>
      </p:pic>
      <p:sp>
        <p:nvSpPr>
          <p:cNvPr id="9" name="Category 1"/>
          <p:cNvSpPr/>
          <p:nvPr userDrawn="1"/>
        </p:nvSpPr>
        <p:spPr>
          <a:xfrm>
            <a:off x="1600201" y="350322"/>
            <a:ext cx="6019800" cy="700644"/>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a:t>
            </a:r>
          </a:p>
        </p:txBody>
      </p:sp>
    </p:spTree>
    <p:extLst>
      <p:ext uri="{BB962C8B-B14F-4D97-AF65-F5344CB8AC3E}">
        <p14:creationId xmlns:p14="http://schemas.microsoft.com/office/powerpoint/2010/main" val="2993627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4.xml"/><Relationship Id="rId13" Type="http://schemas.openxmlformats.org/officeDocument/2006/relationships/slide" Target="slide24.xml"/><Relationship Id="rId18" Type="http://schemas.openxmlformats.org/officeDocument/2006/relationships/slide" Target="slide14.xml"/><Relationship Id="rId26" Type="http://schemas.openxmlformats.org/officeDocument/2006/relationships/slide" Target="slide46.xml"/><Relationship Id="rId3" Type="http://schemas.openxmlformats.org/officeDocument/2006/relationships/image" Target="../media/image1.png"/><Relationship Id="rId21" Type="http://schemas.openxmlformats.org/officeDocument/2006/relationships/slide" Target="slide8.xml"/><Relationship Id="rId7" Type="http://schemas.openxmlformats.org/officeDocument/2006/relationships/slide" Target="slide36.xml"/><Relationship Id="rId12" Type="http://schemas.openxmlformats.org/officeDocument/2006/relationships/slide" Target="slide26.xml"/><Relationship Id="rId17" Type="http://schemas.openxmlformats.org/officeDocument/2006/relationships/slide" Target="slide16.xml"/><Relationship Id="rId25" Type="http://schemas.openxmlformats.org/officeDocument/2006/relationships/slide" Target="slide44.xml"/><Relationship Id="rId2" Type="http://schemas.openxmlformats.org/officeDocument/2006/relationships/notesSlide" Target="../notesSlides/notesSlide1.xml"/><Relationship Id="rId16" Type="http://schemas.openxmlformats.org/officeDocument/2006/relationships/slide" Target="slide18.xml"/><Relationship Id="rId20" Type="http://schemas.openxmlformats.org/officeDocument/2006/relationships/slide" Target="slide10.xml"/><Relationship Id="rId1" Type="http://schemas.openxmlformats.org/officeDocument/2006/relationships/slideLayout" Target="../slideLayouts/slideLayout1.xml"/><Relationship Id="rId6" Type="http://schemas.openxmlformats.org/officeDocument/2006/relationships/slide" Target="slide38.xml"/><Relationship Id="rId11" Type="http://schemas.openxmlformats.org/officeDocument/2006/relationships/slide" Target="slide28.xml"/><Relationship Id="rId24" Type="http://schemas.openxmlformats.org/officeDocument/2006/relationships/slide" Target="slide42.xml"/><Relationship Id="rId5" Type="http://schemas.openxmlformats.org/officeDocument/2006/relationships/slide" Target="slide40.xml"/><Relationship Id="rId15" Type="http://schemas.openxmlformats.org/officeDocument/2006/relationships/slide" Target="slide20.xml"/><Relationship Id="rId23" Type="http://schemas.openxmlformats.org/officeDocument/2006/relationships/slide" Target="slide4.xml"/><Relationship Id="rId28" Type="http://schemas.openxmlformats.org/officeDocument/2006/relationships/slide" Target="slide50.xml"/><Relationship Id="rId10" Type="http://schemas.openxmlformats.org/officeDocument/2006/relationships/slide" Target="slide30.xml"/><Relationship Id="rId19" Type="http://schemas.openxmlformats.org/officeDocument/2006/relationships/slide" Target="slide12.xml"/><Relationship Id="rId4" Type="http://schemas.openxmlformats.org/officeDocument/2006/relationships/slide" Target="slide2.xml"/><Relationship Id="rId9" Type="http://schemas.openxmlformats.org/officeDocument/2006/relationships/slide" Target="slide32.xml"/><Relationship Id="rId14" Type="http://schemas.openxmlformats.org/officeDocument/2006/relationships/slide" Target="slide22.xml"/><Relationship Id="rId22" Type="http://schemas.openxmlformats.org/officeDocument/2006/relationships/slide" Target="slide6.xml"/><Relationship Id="rId27" Type="http://schemas.openxmlformats.org/officeDocument/2006/relationships/slide" Target="slide48.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75000"/>
                <a:lumOff val="25000"/>
              </a:schemeClr>
            </a:gs>
            <a:gs pos="100000">
              <a:schemeClr val="bg1">
                <a:lumMod val="50000"/>
              </a:schemeClr>
            </a:gs>
          </a:gsLst>
          <a:lin ang="5400000" scaled="0"/>
        </a:gradFill>
        <a:effectLst/>
      </p:bgPr>
    </p:bg>
    <p:spTree>
      <p:nvGrpSpPr>
        <p:cNvPr id="1" name=""/>
        <p:cNvGrpSpPr/>
        <p:nvPr/>
      </p:nvGrpSpPr>
      <p:grpSpPr>
        <a:xfrm>
          <a:off x="0" y="0"/>
          <a:ext cx="0" cy="0"/>
          <a:chOff x="0" y="0"/>
          <a:chExt cx="0" cy="0"/>
        </a:xfrm>
      </p:grpSpPr>
      <p:pic>
        <p:nvPicPr>
          <p:cNvPr id="57" name="game board">
            <a:hlinkClick r:id="" action="ppaction://hlinkshowjump?jump=previousslide"/>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28600"/>
            <a:ext cx="7620000" cy="6858000"/>
          </a:xfrm>
          <a:prstGeom prst="rect">
            <a:avLst/>
          </a:prstGeom>
        </p:spPr>
      </p:pic>
      <p:sp>
        <p:nvSpPr>
          <p:cNvPr id="9" name="5 column 1"/>
          <p:cNvSpPr/>
          <p:nvPr/>
        </p:nvSpPr>
        <p:spPr>
          <a:xfrm>
            <a:off x="1635176" y="533066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4 column 1"/>
          <p:cNvSpPr/>
          <p:nvPr/>
        </p:nvSpPr>
        <p:spPr>
          <a:xfrm>
            <a:off x="1627250" y="4463252"/>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3 column 1"/>
          <p:cNvSpPr/>
          <p:nvPr/>
        </p:nvSpPr>
        <p:spPr>
          <a:xfrm>
            <a:off x="1623618" y="360886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2 column 1"/>
          <p:cNvSpPr/>
          <p:nvPr/>
        </p:nvSpPr>
        <p:spPr>
          <a:xfrm>
            <a:off x="1627251" y="274829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1 column 1">
            <a:hlinkClick r:id="rId4" action="ppaction://hlinksldjump"/>
          </p:cNvPr>
          <p:cNvSpPr/>
          <p:nvPr/>
        </p:nvSpPr>
        <p:spPr>
          <a:xfrm>
            <a:off x="1618647" y="1895947"/>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5 column 3"/>
          <p:cNvSpPr/>
          <p:nvPr/>
        </p:nvSpPr>
        <p:spPr>
          <a:xfrm>
            <a:off x="4023000" y="534251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4 column 3"/>
          <p:cNvSpPr/>
          <p:nvPr/>
        </p:nvSpPr>
        <p:spPr>
          <a:xfrm>
            <a:off x="4037248" y="447595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3 column 3"/>
          <p:cNvSpPr/>
          <p:nvPr/>
        </p:nvSpPr>
        <p:spPr>
          <a:xfrm>
            <a:off x="4023245" y="360793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2 column 3"/>
          <p:cNvSpPr/>
          <p:nvPr/>
        </p:nvSpPr>
        <p:spPr>
          <a:xfrm>
            <a:off x="4036063" y="275873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1 column 3"/>
          <p:cNvSpPr/>
          <p:nvPr/>
        </p:nvSpPr>
        <p:spPr>
          <a:xfrm>
            <a:off x="4029588" y="1915037"/>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5 column 4"/>
          <p:cNvSpPr/>
          <p:nvPr/>
        </p:nvSpPr>
        <p:spPr>
          <a:xfrm>
            <a:off x="5211283" y="5348663"/>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4 column 4"/>
          <p:cNvSpPr/>
          <p:nvPr/>
        </p:nvSpPr>
        <p:spPr>
          <a:xfrm>
            <a:off x="5239556" y="446909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3 column 4"/>
          <p:cNvSpPr/>
          <p:nvPr/>
        </p:nvSpPr>
        <p:spPr>
          <a:xfrm>
            <a:off x="5229259" y="360401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2 column 4"/>
          <p:cNvSpPr/>
          <p:nvPr/>
        </p:nvSpPr>
        <p:spPr>
          <a:xfrm>
            <a:off x="5239556" y="274829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1 column 4"/>
          <p:cNvSpPr/>
          <p:nvPr/>
        </p:nvSpPr>
        <p:spPr>
          <a:xfrm>
            <a:off x="5249094" y="190686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4 column 2"/>
          <p:cNvSpPr/>
          <p:nvPr/>
        </p:nvSpPr>
        <p:spPr>
          <a:xfrm>
            <a:off x="2829661" y="446909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3 column 2"/>
          <p:cNvSpPr/>
          <p:nvPr/>
        </p:nvSpPr>
        <p:spPr>
          <a:xfrm>
            <a:off x="2826340" y="3606229"/>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5 column 2"/>
          <p:cNvSpPr/>
          <p:nvPr/>
        </p:nvSpPr>
        <p:spPr>
          <a:xfrm>
            <a:off x="2831842" y="5335170"/>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2 column 2"/>
          <p:cNvSpPr/>
          <p:nvPr/>
        </p:nvSpPr>
        <p:spPr>
          <a:xfrm>
            <a:off x="2819702" y="275873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1 column 2"/>
          <p:cNvSpPr/>
          <p:nvPr/>
        </p:nvSpPr>
        <p:spPr>
          <a:xfrm>
            <a:off x="2824117" y="1905755"/>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Category 4"/>
          <p:cNvSpPr/>
          <p:nvPr/>
        </p:nvSpPr>
        <p:spPr>
          <a:xfrm>
            <a:off x="5249092" y="1002014"/>
            <a:ext cx="1156225" cy="700644"/>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Prior Approval? </a:t>
            </a:r>
          </a:p>
        </p:txBody>
      </p:sp>
      <p:sp>
        <p:nvSpPr>
          <p:cNvPr id="41" name="Category 3"/>
          <p:cNvSpPr/>
          <p:nvPr/>
        </p:nvSpPr>
        <p:spPr>
          <a:xfrm>
            <a:off x="4029587" y="1018436"/>
            <a:ext cx="1156225" cy="700644"/>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Post-Award</a:t>
            </a:r>
          </a:p>
        </p:txBody>
      </p:sp>
      <p:sp>
        <p:nvSpPr>
          <p:cNvPr id="45" name="Category 2"/>
          <p:cNvSpPr/>
          <p:nvPr/>
        </p:nvSpPr>
        <p:spPr>
          <a:xfrm>
            <a:off x="2821385" y="1027848"/>
            <a:ext cx="1156225" cy="700644"/>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Pre-Award</a:t>
            </a:r>
          </a:p>
        </p:txBody>
      </p:sp>
      <p:sp>
        <p:nvSpPr>
          <p:cNvPr id="40" name="Category 1"/>
          <p:cNvSpPr/>
          <p:nvPr/>
        </p:nvSpPr>
        <p:spPr>
          <a:xfrm>
            <a:off x="1605808" y="1013477"/>
            <a:ext cx="1156225" cy="700644"/>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Closeout</a:t>
            </a:r>
          </a:p>
        </p:txBody>
      </p:sp>
      <p:sp>
        <p:nvSpPr>
          <p:cNvPr id="118" name="4th Category $500 Panel">
            <a:hlinkClick r:id="rId5" action="ppaction://hlinksldjump"/>
          </p:cNvPr>
          <p:cNvSpPr/>
          <p:nvPr/>
        </p:nvSpPr>
        <p:spPr>
          <a:xfrm>
            <a:off x="5225730" y="5342776"/>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$500</a:t>
            </a:r>
          </a:p>
        </p:txBody>
      </p:sp>
      <p:sp>
        <p:nvSpPr>
          <p:cNvPr id="119" name="4th Category $400 Panel">
            <a:hlinkClick r:id="rId6" action="ppaction://hlinksldjump"/>
          </p:cNvPr>
          <p:cNvSpPr/>
          <p:nvPr/>
        </p:nvSpPr>
        <p:spPr>
          <a:xfrm>
            <a:off x="5249094" y="446909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$400</a:t>
            </a:r>
          </a:p>
        </p:txBody>
      </p:sp>
      <p:sp>
        <p:nvSpPr>
          <p:cNvPr id="120" name="4th Category $300 Panel">
            <a:hlinkClick r:id="rId7" action="ppaction://hlinksldjump"/>
          </p:cNvPr>
          <p:cNvSpPr/>
          <p:nvPr/>
        </p:nvSpPr>
        <p:spPr>
          <a:xfrm>
            <a:off x="5239004" y="360695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$300</a:t>
            </a:r>
          </a:p>
        </p:txBody>
      </p:sp>
      <p:sp>
        <p:nvSpPr>
          <p:cNvPr id="121" name="4th Category $200 Panel">
            <a:hlinkClick r:id="rId8" action="ppaction://hlinksldjump"/>
          </p:cNvPr>
          <p:cNvSpPr/>
          <p:nvPr/>
        </p:nvSpPr>
        <p:spPr>
          <a:xfrm>
            <a:off x="5249093" y="2756909"/>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$200</a:t>
            </a:r>
          </a:p>
        </p:txBody>
      </p:sp>
      <p:sp>
        <p:nvSpPr>
          <p:cNvPr id="122" name="4th Category $100 Panel">
            <a:hlinkClick r:id="rId9" action="ppaction://hlinksldjump"/>
          </p:cNvPr>
          <p:cNvSpPr/>
          <p:nvPr/>
        </p:nvSpPr>
        <p:spPr>
          <a:xfrm>
            <a:off x="5256744" y="1899263"/>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$100</a:t>
            </a:r>
          </a:p>
        </p:txBody>
      </p:sp>
      <p:sp>
        <p:nvSpPr>
          <p:cNvPr id="113" name="3rd Category $500 Panel">
            <a:hlinkClick r:id="rId10" action="ppaction://hlinksldjump"/>
          </p:cNvPr>
          <p:cNvSpPr/>
          <p:nvPr/>
        </p:nvSpPr>
        <p:spPr>
          <a:xfrm>
            <a:off x="4022153" y="534396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$500</a:t>
            </a:r>
          </a:p>
        </p:txBody>
      </p:sp>
      <p:sp>
        <p:nvSpPr>
          <p:cNvPr id="114" name="3rd Category $400 Panel">
            <a:hlinkClick r:id="rId11" action="ppaction://hlinksldjump"/>
          </p:cNvPr>
          <p:cNvSpPr/>
          <p:nvPr/>
        </p:nvSpPr>
        <p:spPr>
          <a:xfrm>
            <a:off x="4037248" y="447595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$400</a:t>
            </a:r>
          </a:p>
        </p:txBody>
      </p:sp>
      <p:sp>
        <p:nvSpPr>
          <p:cNvPr id="115" name="3rd Category $300 Panel">
            <a:hlinkClick r:id="rId12" action="ppaction://hlinksldjump"/>
          </p:cNvPr>
          <p:cNvSpPr/>
          <p:nvPr/>
        </p:nvSpPr>
        <p:spPr>
          <a:xfrm>
            <a:off x="4030754" y="360793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$300</a:t>
            </a:r>
          </a:p>
        </p:txBody>
      </p:sp>
      <p:sp>
        <p:nvSpPr>
          <p:cNvPr id="116" name="3rd Category $200 Panel">
            <a:hlinkClick r:id="rId13" action="ppaction://hlinksldjump"/>
          </p:cNvPr>
          <p:cNvSpPr/>
          <p:nvPr/>
        </p:nvSpPr>
        <p:spPr>
          <a:xfrm>
            <a:off x="4030437" y="276475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$200</a:t>
            </a:r>
          </a:p>
        </p:txBody>
      </p:sp>
      <p:sp>
        <p:nvSpPr>
          <p:cNvPr id="117" name="3rd Category $100 Panel">
            <a:hlinkClick r:id="rId14" action="ppaction://hlinksldjump"/>
          </p:cNvPr>
          <p:cNvSpPr/>
          <p:nvPr/>
        </p:nvSpPr>
        <p:spPr>
          <a:xfrm>
            <a:off x="4042639" y="190341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$100</a:t>
            </a:r>
          </a:p>
        </p:txBody>
      </p:sp>
      <p:sp>
        <p:nvSpPr>
          <p:cNvPr id="135" name="2nd Category $500 Panel">
            <a:hlinkClick r:id="rId15" action="ppaction://hlinksldjump"/>
          </p:cNvPr>
          <p:cNvSpPr/>
          <p:nvPr/>
        </p:nvSpPr>
        <p:spPr>
          <a:xfrm>
            <a:off x="2827807" y="5358500"/>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$500</a:t>
            </a:r>
          </a:p>
        </p:txBody>
      </p:sp>
      <p:sp>
        <p:nvSpPr>
          <p:cNvPr id="133" name="2nd Category $400 Panel">
            <a:hlinkClick r:id="rId16" action="ppaction://hlinksldjump"/>
          </p:cNvPr>
          <p:cNvSpPr/>
          <p:nvPr/>
        </p:nvSpPr>
        <p:spPr>
          <a:xfrm>
            <a:off x="2825402" y="4465368"/>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$400</a:t>
            </a:r>
          </a:p>
        </p:txBody>
      </p:sp>
      <p:sp>
        <p:nvSpPr>
          <p:cNvPr id="134" name="2nd Category $300 Panel">
            <a:hlinkClick r:id="rId17" action="ppaction://hlinksldjump"/>
          </p:cNvPr>
          <p:cNvSpPr/>
          <p:nvPr/>
        </p:nvSpPr>
        <p:spPr>
          <a:xfrm>
            <a:off x="2819702" y="3531293"/>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$300</a:t>
            </a:r>
          </a:p>
        </p:txBody>
      </p:sp>
      <p:sp>
        <p:nvSpPr>
          <p:cNvPr id="136" name="2nd Category $200 Panel">
            <a:hlinkClick r:id="rId18" action="ppaction://hlinksldjump"/>
          </p:cNvPr>
          <p:cNvSpPr/>
          <p:nvPr/>
        </p:nvSpPr>
        <p:spPr>
          <a:xfrm>
            <a:off x="2830744" y="276862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$200</a:t>
            </a:r>
          </a:p>
        </p:txBody>
      </p:sp>
      <p:sp>
        <p:nvSpPr>
          <p:cNvPr id="137" name="2nd Category $100 Panel">
            <a:hlinkClick r:id="rId19" action="ppaction://hlinksldjump"/>
          </p:cNvPr>
          <p:cNvSpPr/>
          <p:nvPr/>
        </p:nvSpPr>
        <p:spPr>
          <a:xfrm>
            <a:off x="2825102" y="190341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$100</a:t>
            </a:r>
          </a:p>
        </p:txBody>
      </p:sp>
      <p:sp>
        <p:nvSpPr>
          <p:cNvPr id="108" name="1st Category $500 Panel">
            <a:hlinkClick r:id="rId20" action="ppaction://hlinksldjump"/>
          </p:cNvPr>
          <p:cNvSpPr/>
          <p:nvPr/>
        </p:nvSpPr>
        <p:spPr>
          <a:xfrm>
            <a:off x="1634399" y="5338752"/>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$500</a:t>
            </a:r>
          </a:p>
        </p:txBody>
      </p:sp>
      <p:sp>
        <p:nvSpPr>
          <p:cNvPr id="109" name="1st Category $400 Panel">
            <a:hlinkClick r:id="rId21" action="ppaction://hlinksldjump"/>
          </p:cNvPr>
          <p:cNvSpPr/>
          <p:nvPr/>
        </p:nvSpPr>
        <p:spPr>
          <a:xfrm>
            <a:off x="1628667" y="4456123"/>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$400</a:t>
            </a:r>
          </a:p>
        </p:txBody>
      </p:sp>
      <p:sp>
        <p:nvSpPr>
          <p:cNvPr id="110" name="1st Category $300 Panel">
            <a:hlinkClick r:id="rId22" action="ppaction://hlinksldjump"/>
          </p:cNvPr>
          <p:cNvSpPr/>
          <p:nvPr/>
        </p:nvSpPr>
        <p:spPr>
          <a:xfrm>
            <a:off x="1623618" y="3599883"/>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$300</a:t>
            </a:r>
          </a:p>
        </p:txBody>
      </p:sp>
      <p:sp>
        <p:nvSpPr>
          <p:cNvPr id="111" name="1st Category $200 Panel">
            <a:hlinkClick r:id="rId23" action="ppaction://hlinksldjump"/>
          </p:cNvPr>
          <p:cNvSpPr/>
          <p:nvPr/>
        </p:nvSpPr>
        <p:spPr>
          <a:xfrm>
            <a:off x="1623617" y="2757276"/>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$200</a:t>
            </a:r>
          </a:p>
        </p:txBody>
      </p:sp>
      <p:sp>
        <p:nvSpPr>
          <p:cNvPr id="7" name="1st Category $100 Panel">
            <a:hlinkClick r:id="rId4" action="ppaction://hlinksldjump"/>
          </p:cNvPr>
          <p:cNvSpPr/>
          <p:nvPr/>
        </p:nvSpPr>
        <p:spPr>
          <a:xfrm>
            <a:off x="1628667" y="190341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$100</a:t>
            </a:r>
          </a:p>
        </p:txBody>
      </p:sp>
      <p:sp>
        <p:nvSpPr>
          <p:cNvPr id="47" name="5 column 4"/>
          <p:cNvSpPr/>
          <p:nvPr/>
        </p:nvSpPr>
        <p:spPr>
          <a:xfrm>
            <a:off x="6422396" y="534801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4 column 4"/>
          <p:cNvSpPr/>
          <p:nvPr/>
        </p:nvSpPr>
        <p:spPr>
          <a:xfrm>
            <a:off x="6441864" y="446224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3 column 4"/>
          <p:cNvSpPr/>
          <p:nvPr/>
        </p:nvSpPr>
        <p:spPr>
          <a:xfrm>
            <a:off x="6441863" y="3599883"/>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2 column 4"/>
          <p:cNvSpPr/>
          <p:nvPr/>
        </p:nvSpPr>
        <p:spPr>
          <a:xfrm>
            <a:off x="6440036" y="275761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1 column 4"/>
          <p:cNvSpPr/>
          <p:nvPr/>
        </p:nvSpPr>
        <p:spPr>
          <a:xfrm>
            <a:off x="6446694" y="190731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4th Category $100 Panel">
            <a:hlinkClick r:id="rId24" action="ppaction://hlinksldjump"/>
          </p:cNvPr>
          <p:cNvSpPr/>
          <p:nvPr/>
        </p:nvSpPr>
        <p:spPr>
          <a:xfrm>
            <a:off x="6452710" y="1904141"/>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$100</a:t>
            </a:r>
          </a:p>
        </p:txBody>
      </p:sp>
      <p:sp>
        <p:nvSpPr>
          <p:cNvPr id="53" name="4th Category $200 Panel">
            <a:hlinkClick r:id="rId25" action="ppaction://hlinksldjump"/>
          </p:cNvPr>
          <p:cNvSpPr/>
          <p:nvPr/>
        </p:nvSpPr>
        <p:spPr>
          <a:xfrm>
            <a:off x="6452011" y="275873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$200</a:t>
            </a:r>
          </a:p>
        </p:txBody>
      </p:sp>
      <p:sp>
        <p:nvSpPr>
          <p:cNvPr id="54" name="4th Category $300 Panel">
            <a:hlinkClick r:id="rId26" action="ppaction://hlinksldjump"/>
          </p:cNvPr>
          <p:cNvSpPr/>
          <p:nvPr/>
        </p:nvSpPr>
        <p:spPr>
          <a:xfrm>
            <a:off x="6446694" y="3606229"/>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$300</a:t>
            </a:r>
          </a:p>
        </p:txBody>
      </p:sp>
      <p:sp>
        <p:nvSpPr>
          <p:cNvPr id="55" name="4th Category $400 Panel">
            <a:hlinkClick r:id="rId27" action="ppaction://hlinksldjump"/>
          </p:cNvPr>
          <p:cNvSpPr/>
          <p:nvPr/>
        </p:nvSpPr>
        <p:spPr>
          <a:xfrm>
            <a:off x="6446123" y="4469914"/>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$400</a:t>
            </a:r>
          </a:p>
        </p:txBody>
      </p:sp>
      <p:sp>
        <p:nvSpPr>
          <p:cNvPr id="56" name="4th Category $500 Panel">
            <a:hlinkClick r:id="rId28" action="ppaction://hlinksldjump"/>
          </p:cNvPr>
          <p:cNvSpPr/>
          <p:nvPr/>
        </p:nvSpPr>
        <p:spPr>
          <a:xfrm>
            <a:off x="6430154" y="5335170"/>
            <a:ext cx="1156225" cy="8073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$500</a:t>
            </a:r>
          </a:p>
        </p:txBody>
      </p:sp>
      <p:sp>
        <p:nvSpPr>
          <p:cNvPr id="58" name="Category 4"/>
          <p:cNvSpPr/>
          <p:nvPr/>
        </p:nvSpPr>
        <p:spPr>
          <a:xfrm>
            <a:off x="6460741" y="1013477"/>
            <a:ext cx="1156225" cy="700644"/>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NRSA</a:t>
            </a:r>
          </a:p>
        </p:txBody>
      </p:sp>
    </p:spTree>
    <p:extLst>
      <p:ext uri="{BB962C8B-B14F-4D97-AF65-F5344CB8AC3E}">
        <p14:creationId xmlns:p14="http://schemas.microsoft.com/office/powerpoint/2010/main" val="28388757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0"/>
                    </p:tgtEl>
                  </p:cond>
                </p:stCondLst>
                <p:endSync evt="end" delay="0">
                  <p:rtn val="all"/>
                </p:endSync>
                <p:childTnLst>
                  <p:par>
                    <p:cTn id="3" fill="hold">
                      <p:stCondLst>
                        <p:cond delay="0"/>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300" fill="hold"/>
                                        <p:tgtEl>
                                          <p:spTgt spid="110"/>
                                        </p:tgtEl>
                                        <p:attrNameLst>
                                          <p:attrName>style.color</p:attrName>
                                        </p:attrNameLst>
                                      </p:cBhvr>
                                      <p:to>
                                        <a:srgbClr val="376092"/>
                                      </p:to>
                                    </p:animClr>
                                    <p:animClr clrSpc="rgb" dir="cw">
                                      <p:cBhvr>
                                        <p:cTn id="7" dur="300" fill="hold"/>
                                        <p:tgtEl>
                                          <p:spTgt spid="110"/>
                                        </p:tgtEl>
                                        <p:attrNameLst>
                                          <p:attrName>fillcolor</p:attrName>
                                        </p:attrNameLst>
                                      </p:cBhvr>
                                      <p:to>
                                        <a:srgbClr val="376092"/>
                                      </p:to>
                                    </p:animClr>
                                    <p:set>
                                      <p:cBhvr>
                                        <p:cTn id="8" dur="300" fill="hold"/>
                                        <p:tgtEl>
                                          <p:spTgt spid="110"/>
                                        </p:tgtEl>
                                        <p:attrNameLst>
                                          <p:attrName>fill.type</p:attrName>
                                        </p:attrNameLst>
                                      </p:cBhvr>
                                      <p:to>
                                        <p:strVal val="solid"/>
                                      </p:to>
                                    </p:set>
                                    <p:set>
                                      <p:cBhvr>
                                        <p:cTn id="9" dur="300" fill="hold"/>
                                        <p:tgtEl>
                                          <p:spTgt spid="110"/>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10"/>
                                        </p:tgtEl>
                                        <p:attrNameLst>
                                          <p:attrName>style.visibility</p:attrName>
                                        </p:attrNameLst>
                                      </p:cBhvr>
                                      <p:to>
                                        <p:strVal val="hidden"/>
                                      </p:to>
                                    </p:set>
                                  </p:childTnLst>
                                </p:cTn>
                              </p:par>
                            </p:childTnLst>
                          </p:cTn>
                        </p:par>
                      </p:childTnLst>
                    </p:cTn>
                  </p:par>
                </p:childTnLst>
              </p:cTn>
              <p:nextCondLst>
                <p:cond evt="onClick" delay="0">
                  <p:tgtEl>
                    <p:spTgt spid="110"/>
                  </p:tgtEl>
                </p:cond>
              </p:nextCondLst>
            </p:seq>
            <p:seq concurrent="1" nextAc="seek">
              <p:cTn id="14" restart="whenNotActive" fill="hold" evtFilter="cancelBubble" nodeType="interactiveSeq">
                <p:stCondLst>
                  <p:cond evt="onClick" delay="0">
                    <p:tgtEl>
                      <p:spTgt spid="111"/>
                    </p:tgtEl>
                  </p:cond>
                </p:stCondLst>
                <p:endSync evt="end" delay="0">
                  <p:rtn val="all"/>
                </p:endSync>
                <p:childTnLst>
                  <p:par>
                    <p:cTn id="15" fill="hold">
                      <p:stCondLst>
                        <p:cond delay="0"/>
                      </p:stCondLst>
                      <p:childTnLst>
                        <p:par>
                          <p:cTn id="16" fill="hold">
                            <p:stCondLst>
                              <p:cond delay="0"/>
                            </p:stCondLst>
                            <p:childTnLst>
                              <p:par>
                                <p:cTn id="17" presetID="19" presetClass="emph" presetSubtype="0" fill="hold" grpId="0" nodeType="clickEffect">
                                  <p:stCondLst>
                                    <p:cond delay="0"/>
                                  </p:stCondLst>
                                  <p:childTnLst>
                                    <p:animClr clrSpc="rgb" dir="cw">
                                      <p:cBhvr override="childStyle">
                                        <p:cTn id="18" dur="300" fill="hold"/>
                                        <p:tgtEl>
                                          <p:spTgt spid="111"/>
                                        </p:tgtEl>
                                        <p:attrNameLst>
                                          <p:attrName>style.color</p:attrName>
                                        </p:attrNameLst>
                                      </p:cBhvr>
                                      <p:to>
                                        <a:srgbClr val="376092"/>
                                      </p:to>
                                    </p:animClr>
                                    <p:animClr clrSpc="rgb" dir="cw">
                                      <p:cBhvr>
                                        <p:cTn id="19" dur="300" fill="hold"/>
                                        <p:tgtEl>
                                          <p:spTgt spid="111"/>
                                        </p:tgtEl>
                                        <p:attrNameLst>
                                          <p:attrName>fillcolor</p:attrName>
                                        </p:attrNameLst>
                                      </p:cBhvr>
                                      <p:to>
                                        <a:srgbClr val="376092"/>
                                      </p:to>
                                    </p:animClr>
                                    <p:set>
                                      <p:cBhvr>
                                        <p:cTn id="20" dur="300" fill="hold"/>
                                        <p:tgtEl>
                                          <p:spTgt spid="111"/>
                                        </p:tgtEl>
                                        <p:attrNameLst>
                                          <p:attrName>fill.type</p:attrName>
                                        </p:attrNameLst>
                                      </p:cBhvr>
                                      <p:to>
                                        <p:strVal val="solid"/>
                                      </p:to>
                                    </p:set>
                                    <p:set>
                                      <p:cBhvr>
                                        <p:cTn id="21" dur="300" fill="hold"/>
                                        <p:tgtEl>
                                          <p:spTgt spid="111"/>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11"/>
                                        </p:tgtEl>
                                      </p:cBhvr>
                                    </p:animEffect>
                                    <p:set>
                                      <p:cBhvr>
                                        <p:cTn id="26" dur="1" fill="hold">
                                          <p:stCondLst>
                                            <p:cond delay="499"/>
                                          </p:stCondLst>
                                        </p:cTn>
                                        <p:tgtEl>
                                          <p:spTgt spid="111"/>
                                        </p:tgtEl>
                                        <p:attrNameLst>
                                          <p:attrName>style.visibility</p:attrName>
                                        </p:attrNameLst>
                                      </p:cBhvr>
                                      <p:to>
                                        <p:strVal val="hidden"/>
                                      </p:to>
                                    </p:set>
                                  </p:childTnLst>
                                </p:cTn>
                              </p:par>
                            </p:childTnLst>
                          </p:cTn>
                        </p:par>
                      </p:childTnLst>
                    </p:cTn>
                  </p:par>
                </p:childTnLst>
              </p:cTn>
              <p:nextCondLst>
                <p:cond evt="onClick" delay="0">
                  <p:tgtEl>
                    <p:spTgt spid="111"/>
                  </p:tgtEl>
                </p:cond>
              </p:nextCondLst>
            </p:seq>
            <p:seq concurrent="1" nextAc="seek">
              <p:cTn id="27" restart="whenNotActive" fill="hold" evtFilter="cancelBubble" nodeType="interactiveSeq">
                <p:stCondLst>
                  <p:cond evt="onClick" delay="0">
                    <p:tgtEl>
                      <p:spTgt spid="109"/>
                    </p:tgtEl>
                  </p:cond>
                </p:stCondLst>
                <p:endSync evt="end" delay="0">
                  <p:rtn val="all"/>
                </p:endSync>
                <p:childTnLst>
                  <p:par>
                    <p:cTn id="28" fill="hold">
                      <p:stCondLst>
                        <p:cond delay="0"/>
                      </p:stCondLst>
                      <p:childTnLst>
                        <p:par>
                          <p:cTn id="29" fill="hold">
                            <p:stCondLst>
                              <p:cond delay="0"/>
                            </p:stCondLst>
                            <p:childTnLst>
                              <p:par>
                                <p:cTn id="30" presetID="19" presetClass="emph" presetSubtype="0" fill="hold" grpId="0" nodeType="clickEffect">
                                  <p:stCondLst>
                                    <p:cond delay="0"/>
                                  </p:stCondLst>
                                  <p:childTnLst>
                                    <p:animClr clrSpc="rgb" dir="cw">
                                      <p:cBhvr override="childStyle">
                                        <p:cTn id="31" dur="300" fill="hold"/>
                                        <p:tgtEl>
                                          <p:spTgt spid="109"/>
                                        </p:tgtEl>
                                        <p:attrNameLst>
                                          <p:attrName>style.color</p:attrName>
                                        </p:attrNameLst>
                                      </p:cBhvr>
                                      <p:to>
                                        <a:srgbClr val="376092"/>
                                      </p:to>
                                    </p:animClr>
                                    <p:animClr clrSpc="rgb" dir="cw">
                                      <p:cBhvr>
                                        <p:cTn id="32" dur="300" fill="hold"/>
                                        <p:tgtEl>
                                          <p:spTgt spid="109"/>
                                        </p:tgtEl>
                                        <p:attrNameLst>
                                          <p:attrName>fillcolor</p:attrName>
                                        </p:attrNameLst>
                                      </p:cBhvr>
                                      <p:to>
                                        <a:srgbClr val="376092"/>
                                      </p:to>
                                    </p:animClr>
                                    <p:set>
                                      <p:cBhvr>
                                        <p:cTn id="33" dur="300" fill="hold"/>
                                        <p:tgtEl>
                                          <p:spTgt spid="109"/>
                                        </p:tgtEl>
                                        <p:attrNameLst>
                                          <p:attrName>fill.type</p:attrName>
                                        </p:attrNameLst>
                                      </p:cBhvr>
                                      <p:to>
                                        <p:strVal val="solid"/>
                                      </p:to>
                                    </p:set>
                                    <p:set>
                                      <p:cBhvr>
                                        <p:cTn id="34" dur="300" fill="hold"/>
                                        <p:tgtEl>
                                          <p:spTgt spid="109"/>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09"/>
                                        </p:tgtEl>
                                        <p:attrNameLst>
                                          <p:attrName>style.visibility</p:attrName>
                                        </p:attrNameLst>
                                      </p:cBhvr>
                                      <p:to>
                                        <p:strVal val="hidden"/>
                                      </p:to>
                                    </p:set>
                                  </p:childTnLst>
                                </p:cTn>
                              </p:par>
                            </p:childTnLst>
                          </p:cTn>
                        </p:par>
                      </p:childTnLst>
                    </p:cTn>
                  </p:par>
                </p:childTnLst>
              </p:cTn>
              <p:nextCondLst>
                <p:cond evt="onClick" delay="0">
                  <p:tgtEl>
                    <p:spTgt spid="109"/>
                  </p:tgtEl>
                </p:cond>
              </p:nextCondLst>
            </p:seq>
            <p:seq concurrent="1" nextAc="seek">
              <p:cTn id="39" restart="whenNotActive" fill="hold" evtFilter="cancelBubble" nodeType="interactiveSeq">
                <p:stCondLst>
                  <p:cond evt="onClick" delay="0">
                    <p:tgtEl>
                      <p:spTgt spid="108"/>
                    </p:tgtEl>
                  </p:cond>
                </p:stCondLst>
                <p:endSync evt="end" delay="0">
                  <p:rtn val="all"/>
                </p:endSync>
                <p:childTnLst>
                  <p:par>
                    <p:cTn id="40" fill="hold">
                      <p:stCondLst>
                        <p:cond delay="0"/>
                      </p:stCondLst>
                      <p:childTnLst>
                        <p:par>
                          <p:cTn id="41" fill="hold">
                            <p:stCondLst>
                              <p:cond delay="0"/>
                            </p:stCondLst>
                            <p:childTnLst>
                              <p:par>
                                <p:cTn id="42" presetID="19" presetClass="emph" presetSubtype="0" fill="hold" grpId="0" nodeType="clickEffect">
                                  <p:stCondLst>
                                    <p:cond delay="0"/>
                                  </p:stCondLst>
                                  <p:childTnLst>
                                    <p:animClr clrSpc="rgb" dir="cw">
                                      <p:cBhvr override="childStyle">
                                        <p:cTn id="43" dur="300" fill="hold"/>
                                        <p:tgtEl>
                                          <p:spTgt spid="108"/>
                                        </p:tgtEl>
                                        <p:attrNameLst>
                                          <p:attrName>style.color</p:attrName>
                                        </p:attrNameLst>
                                      </p:cBhvr>
                                      <p:to>
                                        <a:srgbClr val="376092"/>
                                      </p:to>
                                    </p:animClr>
                                    <p:animClr clrSpc="rgb" dir="cw">
                                      <p:cBhvr>
                                        <p:cTn id="44" dur="300" fill="hold"/>
                                        <p:tgtEl>
                                          <p:spTgt spid="108"/>
                                        </p:tgtEl>
                                        <p:attrNameLst>
                                          <p:attrName>fillcolor</p:attrName>
                                        </p:attrNameLst>
                                      </p:cBhvr>
                                      <p:to>
                                        <a:srgbClr val="376092"/>
                                      </p:to>
                                    </p:animClr>
                                    <p:set>
                                      <p:cBhvr>
                                        <p:cTn id="45" dur="300" fill="hold"/>
                                        <p:tgtEl>
                                          <p:spTgt spid="108"/>
                                        </p:tgtEl>
                                        <p:attrNameLst>
                                          <p:attrName>fill.type</p:attrName>
                                        </p:attrNameLst>
                                      </p:cBhvr>
                                      <p:to>
                                        <p:strVal val="solid"/>
                                      </p:to>
                                    </p:set>
                                    <p:set>
                                      <p:cBhvr>
                                        <p:cTn id="46" dur="300" fill="hold"/>
                                        <p:tgtEl>
                                          <p:spTgt spid="108"/>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08"/>
                                        </p:tgtEl>
                                        <p:attrNameLst>
                                          <p:attrName>style.visibility</p:attrName>
                                        </p:attrNameLst>
                                      </p:cBhvr>
                                      <p:to>
                                        <p:strVal val="hidden"/>
                                      </p:to>
                                    </p:set>
                                  </p:childTnLst>
                                </p:cTn>
                              </p:par>
                            </p:childTnLst>
                          </p:cTn>
                        </p:par>
                      </p:childTnLst>
                    </p:cTn>
                  </p:par>
                </p:childTnLst>
              </p:cTn>
              <p:nextCondLst>
                <p:cond evt="onClick" delay="0">
                  <p:tgtEl>
                    <p:spTgt spid="108"/>
                  </p:tgtEl>
                </p:cond>
              </p:nextCondLst>
            </p:seq>
            <p:seq concurrent="1" nextAc="seek">
              <p:cTn id="51" restart="whenNotActive" fill="hold" evtFilter="cancelBubble" nodeType="interactiveSeq">
                <p:stCondLst>
                  <p:cond evt="onClick" delay="0">
                    <p:tgtEl>
                      <p:spTgt spid="137"/>
                    </p:tgtEl>
                  </p:cond>
                </p:stCondLst>
                <p:endSync evt="end" delay="0">
                  <p:rtn val="all"/>
                </p:endSync>
                <p:childTnLst>
                  <p:par>
                    <p:cTn id="52" fill="hold">
                      <p:stCondLst>
                        <p:cond delay="0"/>
                      </p:stCondLst>
                      <p:childTnLst>
                        <p:par>
                          <p:cTn id="53" fill="hold">
                            <p:stCondLst>
                              <p:cond delay="0"/>
                            </p:stCondLst>
                            <p:childTnLst>
                              <p:par>
                                <p:cTn id="54" presetID="19" presetClass="emph" presetSubtype="0" fill="hold" grpId="0" nodeType="clickEffect">
                                  <p:stCondLst>
                                    <p:cond delay="0"/>
                                  </p:stCondLst>
                                  <p:childTnLst>
                                    <p:animClr clrSpc="rgb" dir="cw">
                                      <p:cBhvr override="childStyle">
                                        <p:cTn id="55" dur="300" fill="hold"/>
                                        <p:tgtEl>
                                          <p:spTgt spid="137"/>
                                        </p:tgtEl>
                                        <p:attrNameLst>
                                          <p:attrName>style.color</p:attrName>
                                        </p:attrNameLst>
                                      </p:cBhvr>
                                      <p:to>
                                        <a:srgbClr val="376092"/>
                                      </p:to>
                                    </p:animClr>
                                    <p:animClr clrSpc="rgb" dir="cw">
                                      <p:cBhvr>
                                        <p:cTn id="56" dur="300" fill="hold"/>
                                        <p:tgtEl>
                                          <p:spTgt spid="137"/>
                                        </p:tgtEl>
                                        <p:attrNameLst>
                                          <p:attrName>fillcolor</p:attrName>
                                        </p:attrNameLst>
                                      </p:cBhvr>
                                      <p:to>
                                        <a:srgbClr val="376092"/>
                                      </p:to>
                                    </p:animClr>
                                    <p:set>
                                      <p:cBhvr>
                                        <p:cTn id="57" dur="300" fill="hold"/>
                                        <p:tgtEl>
                                          <p:spTgt spid="137"/>
                                        </p:tgtEl>
                                        <p:attrNameLst>
                                          <p:attrName>fill.type</p:attrName>
                                        </p:attrNameLst>
                                      </p:cBhvr>
                                      <p:to>
                                        <p:strVal val="solid"/>
                                      </p:to>
                                    </p:set>
                                    <p:set>
                                      <p:cBhvr>
                                        <p:cTn id="58" dur="300" fill="hold"/>
                                        <p:tgtEl>
                                          <p:spTgt spid="137"/>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63" restart="whenNotActive" fill="hold" evtFilter="cancelBubble" nodeType="interactiveSeq">
                <p:stCondLst>
                  <p:cond evt="onClick" delay="0">
                    <p:tgtEl>
                      <p:spTgt spid="136"/>
                    </p:tgtEl>
                  </p:cond>
                </p:stCondLst>
                <p:endSync evt="end" delay="0">
                  <p:rtn val="all"/>
                </p:endSync>
                <p:childTnLst>
                  <p:par>
                    <p:cTn id="64" fill="hold">
                      <p:stCondLst>
                        <p:cond delay="0"/>
                      </p:stCondLst>
                      <p:childTnLst>
                        <p:par>
                          <p:cTn id="65" fill="hold">
                            <p:stCondLst>
                              <p:cond delay="0"/>
                            </p:stCondLst>
                            <p:childTnLst>
                              <p:par>
                                <p:cTn id="66" presetID="19" presetClass="emph" presetSubtype="0" fill="hold" grpId="0" nodeType="clickEffect">
                                  <p:stCondLst>
                                    <p:cond delay="0"/>
                                  </p:stCondLst>
                                  <p:childTnLst>
                                    <p:animClr clrSpc="rgb" dir="cw">
                                      <p:cBhvr override="childStyle">
                                        <p:cTn id="67" dur="300" fill="hold"/>
                                        <p:tgtEl>
                                          <p:spTgt spid="136"/>
                                        </p:tgtEl>
                                        <p:attrNameLst>
                                          <p:attrName>style.color</p:attrName>
                                        </p:attrNameLst>
                                      </p:cBhvr>
                                      <p:to>
                                        <a:srgbClr val="376092"/>
                                      </p:to>
                                    </p:animClr>
                                    <p:animClr clrSpc="rgb" dir="cw">
                                      <p:cBhvr>
                                        <p:cTn id="68" dur="300" fill="hold"/>
                                        <p:tgtEl>
                                          <p:spTgt spid="136"/>
                                        </p:tgtEl>
                                        <p:attrNameLst>
                                          <p:attrName>fillcolor</p:attrName>
                                        </p:attrNameLst>
                                      </p:cBhvr>
                                      <p:to>
                                        <a:srgbClr val="376092"/>
                                      </p:to>
                                    </p:animClr>
                                    <p:set>
                                      <p:cBhvr>
                                        <p:cTn id="69" dur="300" fill="hold"/>
                                        <p:tgtEl>
                                          <p:spTgt spid="136"/>
                                        </p:tgtEl>
                                        <p:attrNameLst>
                                          <p:attrName>fill.type</p:attrName>
                                        </p:attrNameLst>
                                      </p:cBhvr>
                                      <p:to>
                                        <p:strVal val="solid"/>
                                      </p:to>
                                    </p:set>
                                    <p:set>
                                      <p:cBhvr>
                                        <p:cTn id="70" dur="300" fill="hold"/>
                                        <p:tgtEl>
                                          <p:spTgt spid="136"/>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75" restart="whenNotActive" fill="hold" evtFilter="cancelBubble" nodeType="interactiveSeq">
                <p:stCondLst>
                  <p:cond evt="onClick" delay="0">
                    <p:tgtEl>
                      <p:spTgt spid="134"/>
                    </p:tgtEl>
                  </p:cond>
                </p:stCondLst>
                <p:endSync evt="end" delay="0">
                  <p:rtn val="all"/>
                </p:endSync>
                <p:childTnLst>
                  <p:par>
                    <p:cTn id="76" fill="hold">
                      <p:stCondLst>
                        <p:cond delay="0"/>
                      </p:stCondLst>
                      <p:childTnLst>
                        <p:par>
                          <p:cTn id="77" fill="hold">
                            <p:stCondLst>
                              <p:cond delay="0"/>
                            </p:stCondLst>
                            <p:childTnLst>
                              <p:par>
                                <p:cTn id="78" presetID="19" presetClass="emph" presetSubtype="0" fill="hold" grpId="0" nodeType="clickEffect">
                                  <p:stCondLst>
                                    <p:cond delay="0"/>
                                  </p:stCondLst>
                                  <p:childTnLst>
                                    <p:animClr clrSpc="rgb" dir="cw">
                                      <p:cBhvr override="childStyle">
                                        <p:cTn id="79" dur="300" fill="hold"/>
                                        <p:tgtEl>
                                          <p:spTgt spid="134"/>
                                        </p:tgtEl>
                                        <p:attrNameLst>
                                          <p:attrName>style.color</p:attrName>
                                        </p:attrNameLst>
                                      </p:cBhvr>
                                      <p:to>
                                        <a:srgbClr val="376092"/>
                                      </p:to>
                                    </p:animClr>
                                    <p:animClr clrSpc="rgb" dir="cw">
                                      <p:cBhvr>
                                        <p:cTn id="80" dur="300" fill="hold"/>
                                        <p:tgtEl>
                                          <p:spTgt spid="134"/>
                                        </p:tgtEl>
                                        <p:attrNameLst>
                                          <p:attrName>fillcolor</p:attrName>
                                        </p:attrNameLst>
                                      </p:cBhvr>
                                      <p:to>
                                        <a:srgbClr val="376092"/>
                                      </p:to>
                                    </p:animClr>
                                    <p:set>
                                      <p:cBhvr>
                                        <p:cTn id="81" dur="300" fill="hold"/>
                                        <p:tgtEl>
                                          <p:spTgt spid="134"/>
                                        </p:tgtEl>
                                        <p:attrNameLst>
                                          <p:attrName>fill.type</p:attrName>
                                        </p:attrNameLst>
                                      </p:cBhvr>
                                      <p:to>
                                        <p:strVal val="solid"/>
                                      </p:to>
                                    </p:set>
                                    <p:set>
                                      <p:cBhvr>
                                        <p:cTn id="82" dur="300" fill="hold"/>
                                        <p:tgtEl>
                                          <p:spTgt spid="134"/>
                                        </p:tgtEl>
                                        <p:attrNameLst>
                                          <p:attrName>fill.on</p:attrName>
                                        </p:attrNameLst>
                                      </p:cBhvr>
                                      <p:to>
                                        <p:strVal val="tru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87" restart="whenNotActive" fill="hold" evtFilter="cancelBubble" nodeType="interactiveSeq">
                <p:stCondLst>
                  <p:cond evt="onClick" delay="0">
                    <p:tgtEl>
                      <p:spTgt spid="133"/>
                    </p:tgtEl>
                  </p:cond>
                </p:stCondLst>
                <p:endSync evt="end" delay="0">
                  <p:rtn val="all"/>
                </p:endSync>
                <p:childTnLst>
                  <p:par>
                    <p:cTn id="88" fill="hold">
                      <p:stCondLst>
                        <p:cond delay="0"/>
                      </p:stCondLst>
                      <p:childTnLst>
                        <p:par>
                          <p:cTn id="89" fill="hold">
                            <p:stCondLst>
                              <p:cond delay="0"/>
                            </p:stCondLst>
                            <p:childTnLst>
                              <p:par>
                                <p:cTn id="90" presetID="19" presetClass="emph" presetSubtype="0" fill="hold" grpId="0" nodeType="clickEffect">
                                  <p:stCondLst>
                                    <p:cond delay="0"/>
                                  </p:stCondLst>
                                  <p:childTnLst>
                                    <p:animClr clrSpc="rgb" dir="cw">
                                      <p:cBhvr override="childStyle">
                                        <p:cTn id="91" dur="300" fill="hold"/>
                                        <p:tgtEl>
                                          <p:spTgt spid="133"/>
                                        </p:tgtEl>
                                        <p:attrNameLst>
                                          <p:attrName>style.color</p:attrName>
                                        </p:attrNameLst>
                                      </p:cBhvr>
                                      <p:to>
                                        <a:srgbClr val="376092"/>
                                      </p:to>
                                    </p:animClr>
                                    <p:animClr clrSpc="rgb" dir="cw">
                                      <p:cBhvr>
                                        <p:cTn id="92" dur="300" fill="hold"/>
                                        <p:tgtEl>
                                          <p:spTgt spid="133"/>
                                        </p:tgtEl>
                                        <p:attrNameLst>
                                          <p:attrName>fillcolor</p:attrName>
                                        </p:attrNameLst>
                                      </p:cBhvr>
                                      <p:to>
                                        <a:srgbClr val="376092"/>
                                      </p:to>
                                    </p:animClr>
                                    <p:set>
                                      <p:cBhvr>
                                        <p:cTn id="93" dur="300" fill="hold"/>
                                        <p:tgtEl>
                                          <p:spTgt spid="133"/>
                                        </p:tgtEl>
                                        <p:attrNameLst>
                                          <p:attrName>fill.type</p:attrName>
                                        </p:attrNameLst>
                                      </p:cBhvr>
                                      <p:to>
                                        <p:strVal val="solid"/>
                                      </p:to>
                                    </p:set>
                                    <p:set>
                                      <p:cBhvr>
                                        <p:cTn id="94" dur="300" fill="hold"/>
                                        <p:tgtEl>
                                          <p:spTgt spid="133"/>
                                        </p:tgtEl>
                                        <p:attrNameLst>
                                          <p:attrName>fill.on</p:attrName>
                                        </p:attrNameLst>
                                      </p:cBhvr>
                                      <p:to>
                                        <p:strVal val="tru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99" restart="whenNotActive" fill="hold" evtFilter="cancelBubble" nodeType="interactiveSeq">
                <p:stCondLst>
                  <p:cond evt="onClick" delay="0">
                    <p:tgtEl>
                      <p:spTgt spid="135"/>
                    </p:tgtEl>
                  </p:cond>
                </p:stCondLst>
                <p:endSync evt="end" delay="0">
                  <p:rtn val="all"/>
                </p:endSync>
                <p:childTnLst>
                  <p:par>
                    <p:cTn id="100" fill="hold">
                      <p:stCondLst>
                        <p:cond delay="0"/>
                      </p:stCondLst>
                      <p:childTnLst>
                        <p:par>
                          <p:cTn id="101" fill="hold">
                            <p:stCondLst>
                              <p:cond delay="0"/>
                            </p:stCondLst>
                            <p:childTnLst>
                              <p:par>
                                <p:cTn id="102" presetID="19" presetClass="emph" presetSubtype="0" fill="hold" grpId="0" nodeType="clickEffect">
                                  <p:stCondLst>
                                    <p:cond delay="0"/>
                                  </p:stCondLst>
                                  <p:childTnLst>
                                    <p:animClr clrSpc="rgb" dir="cw">
                                      <p:cBhvr override="childStyle">
                                        <p:cTn id="103" dur="300" fill="hold"/>
                                        <p:tgtEl>
                                          <p:spTgt spid="135"/>
                                        </p:tgtEl>
                                        <p:attrNameLst>
                                          <p:attrName>style.color</p:attrName>
                                        </p:attrNameLst>
                                      </p:cBhvr>
                                      <p:to>
                                        <a:srgbClr val="376092"/>
                                      </p:to>
                                    </p:animClr>
                                    <p:animClr clrSpc="rgb" dir="cw">
                                      <p:cBhvr>
                                        <p:cTn id="104" dur="300" fill="hold"/>
                                        <p:tgtEl>
                                          <p:spTgt spid="135"/>
                                        </p:tgtEl>
                                        <p:attrNameLst>
                                          <p:attrName>fillcolor</p:attrName>
                                        </p:attrNameLst>
                                      </p:cBhvr>
                                      <p:to>
                                        <a:srgbClr val="376092"/>
                                      </p:to>
                                    </p:animClr>
                                    <p:set>
                                      <p:cBhvr>
                                        <p:cTn id="105" dur="300" fill="hold"/>
                                        <p:tgtEl>
                                          <p:spTgt spid="135"/>
                                        </p:tgtEl>
                                        <p:attrNameLst>
                                          <p:attrName>fill.type</p:attrName>
                                        </p:attrNameLst>
                                      </p:cBhvr>
                                      <p:to>
                                        <p:strVal val="solid"/>
                                      </p:to>
                                    </p:set>
                                    <p:set>
                                      <p:cBhvr>
                                        <p:cTn id="106" dur="300" fill="hold"/>
                                        <p:tgtEl>
                                          <p:spTgt spid="135"/>
                                        </p:tgtEl>
                                        <p:attrNameLst>
                                          <p:attrName>fill.on</p:attrName>
                                        </p:attrNameLst>
                                      </p:cBhvr>
                                      <p:to>
                                        <p:strVal val="tru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111" restart="whenNotActive" fill="hold" evtFilter="cancelBubble" nodeType="interactiveSeq">
                <p:stCondLst>
                  <p:cond evt="onClick" delay="0">
                    <p:tgtEl>
                      <p:spTgt spid="117"/>
                    </p:tgtEl>
                  </p:cond>
                </p:stCondLst>
                <p:endSync evt="end" delay="0">
                  <p:rtn val="all"/>
                </p:endSync>
                <p:childTnLst>
                  <p:par>
                    <p:cTn id="112" fill="hold">
                      <p:stCondLst>
                        <p:cond delay="0"/>
                      </p:stCondLst>
                      <p:childTnLst>
                        <p:par>
                          <p:cTn id="113" fill="hold">
                            <p:stCondLst>
                              <p:cond delay="0"/>
                            </p:stCondLst>
                            <p:childTnLst>
                              <p:par>
                                <p:cTn id="114" presetID="19" presetClass="emph" presetSubtype="0" fill="hold" grpId="0" nodeType="clickEffect">
                                  <p:stCondLst>
                                    <p:cond delay="0"/>
                                  </p:stCondLst>
                                  <p:childTnLst>
                                    <p:animClr clrSpc="rgb" dir="cw">
                                      <p:cBhvr override="childStyle">
                                        <p:cTn id="115" dur="300" fill="hold"/>
                                        <p:tgtEl>
                                          <p:spTgt spid="117"/>
                                        </p:tgtEl>
                                        <p:attrNameLst>
                                          <p:attrName>style.color</p:attrName>
                                        </p:attrNameLst>
                                      </p:cBhvr>
                                      <p:to>
                                        <a:srgbClr val="376092"/>
                                      </p:to>
                                    </p:animClr>
                                    <p:animClr clrSpc="rgb" dir="cw">
                                      <p:cBhvr>
                                        <p:cTn id="116" dur="300" fill="hold"/>
                                        <p:tgtEl>
                                          <p:spTgt spid="117"/>
                                        </p:tgtEl>
                                        <p:attrNameLst>
                                          <p:attrName>fillcolor</p:attrName>
                                        </p:attrNameLst>
                                      </p:cBhvr>
                                      <p:to>
                                        <a:srgbClr val="376092"/>
                                      </p:to>
                                    </p:animClr>
                                    <p:set>
                                      <p:cBhvr>
                                        <p:cTn id="117" dur="300" fill="hold"/>
                                        <p:tgtEl>
                                          <p:spTgt spid="117"/>
                                        </p:tgtEl>
                                        <p:attrNameLst>
                                          <p:attrName>fill.type</p:attrName>
                                        </p:attrNameLst>
                                      </p:cBhvr>
                                      <p:to>
                                        <p:strVal val="solid"/>
                                      </p:to>
                                    </p:set>
                                    <p:set>
                                      <p:cBhvr>
                                        <p:cTn id="118" dur="300" fill="hold"/>
                                        <p:tgtEl>
                                          <p:spTgt spid="117"/>
                                        </p:tgtEl>
                                        <p:attrNameLst>
                                          <p:attrName>fill.on</p:attrName>
                                        </p:attrNameLst>
                                      </p:cBhvr>
                                      <p:to>
                                        <p:strVal val="tru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1" nodeType="clickEffect">
                                  <p:stCondLst>
                                    <p:cond delay="0"/>
                                  </p:stCondLst>
                                  <p:childTnLst>
                                    <p:set>
                                      <p:cBhvr>
                                        <p:cTn id="122" dur="1" fill="hold">
                                          <p:stCondLst>
                                            <p:cond delay="0"/>
                                          </p:stCondLst>
                                        </p:cTn>
                                        <p:tgtEl>
                                          <p:spTgt spid="117"/>
                                        </p:tgtEl>
                                        <p:attrNameLst>
                                          <p:attrName>style.visibility</p:attrName>
                                        </p:attrNameLst>
                                      </p:cBhvr>
                                      <p:to>
                                        <p:strVal val="hidden"/>
                                      </p:to>
                                    </p:set>
                                  </p:childTnLst>
                                </p:cTn>
                              </p:par>
                            </p:childTnLst>
                          </p:cTn>
                        </p:par>
                      </p:childTnLst>
                    </p:cTn>
                  </p:par>
                </p:childTnLst>
              </p:cTn>
              <p:nextCondLst>
                <p:cond evt="onClick" delay="0">
                  <p:tgtEl>
                    <p:spTgt spid="117"/>
                  </p:tgtEl>
                </p:cond>
              </p:nextCondLst>
            </p:seq>
            <p:seq concurrent="1" nextAc="seek">
              <p:cTn id="123" restart="whenNotActive" fill="hold" evtFilter="cancelBubble" nodeType="interactiveSeq">
                <p:stCondLst>
                  <p:cond evt="onClick" delay="0">
                    <p:tgtEl>
                      <p:spTgt spid="116"/>
                    </p:tgtEl>
                  </p:cond>
                </p:stCondLst>
                <p:endSync evt="end" delay="0">
                  <p:rtn val="all"/>
                </p:endSync>
                <p:childTnLst>
                  <p:par>
                    <p:cTn id="124" fill="hold">
                      <p:stCondLst>
                        <p:cond delay="0"/>
                      </p:stCondLst>
                      <p:childTnLst>
                        <p:par>
                          <p:cTn id="125" fill="hold">
                            <p:stCondLst>
                              <p:cond delay="0"/>
                            </p:stCondLst>
                            <p:childTnLst>
                              <p:par>
                                <p:cTn id="126" presetID="19" presetClass="emph" presetSubtype="0" fill="hold" grpId="0" nodeType="clickEffect">
                                  <p:stCondLst>
                                    <p:cond delay="0"/>
                                  </p:stCondLst>
                                  <p:childTnLst>
                                    <p:animClr clrSpc="rgb" dir="cw">
                                      <p:cBhvr override="childStyle">
                                        <p:cTn id="127" dur="300" fill="hold"/>
                                        <p:tgtEl>
                                          <p:spTgt spid="116"/>
                                        </p:tgtEl>
                                        <p:attrNameLst>
                                          <p:attrName>style.color</p:attrName>
                                        </p:attrNameLst>
                                      </p:cBhvr>
                                      <p:to>
                                        <a:srgbClr val="376092"/>
                                      </p:to>
                                    </p:animClr>
                                    <p:animClr clrSpc="rgb" dir="cw">
                                      <p:cBhvr>
                                        <p:cTn id="128" dur="300" fill="hold"/>
                                        <p:tgtEl>
                                          <p:spTgt spid="116"/>
                                        </p:tgtEl>
                                        <p:attrNameLst>
                                          <p:attrName>fillcolor</p:attrName>
                                        </p:attrNameLst>
                                      </p:cBhvr>
                                      <p:to>
                                        <a:srgbClr val="376092"/>
                                      </p:to>
                                    </p:animClr>
                                    <p:set>
                                      <p:cBhvr>
                                        <p:cTn id="129" dur="300" fill="hold"/>
                                        <p:tgtEl>
                                          <p:spTgt spid="116"/>
                                        </p:tgtEl>
                                        <p:attrNameLst>
                                          <p:attrName>fill.type</p:attrName>
                                        </p:attrNameLst>
                                      </p:cBhvr>
                                      <p:to>
                                        <p:strVal val="solid"/>
                                      </p:to>
                                    </p:set>
                                    <p:set>
                                      <p:cBhvr>
                                        <p:cTn id="130" dur="300" fill="hold"/>
                                        <p:tgtEl>
                                          <p:spTgt spid="116"/>
                                        </p:tgtEl>
                                        <p:attrNameLst>
                                          <p:attrName>fill.on</p:attrName>
                                        </p:attrNameLst>
                                      </p:cBhvr>
                                      <p:to>
                                        <p:strVal val="tru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116"/>
                                        </p:tgtEl>
                                        <p:attrNameLst>
                                          <p:attrName>style.visibility</p:attrName>
                                        </p:attrNameLst>
                                      </p:cBhvr>
                                      <p:to>
                                        <p:strVal val="hidden"/>
                                      </p:to>
                                    </p:set>
                                  </p:childTnLst>
                                </p:cTn>
                              </p:par>
                            </p:childTnLst>
                          </p:cTn>
                        </p:par>
                      </p:childTnLst>
                    </p:cTn>
                  </p:par>
                </p:childTnLst>
              </p:cTn>
              <p:nextCondLst>
                <p:cond evt="onClick" delay="0">
                  <p:tgtEl>
                    <p:spTgt spid="116"/>
                  </p:tgtEl>
                </p:cond>
              </p:nextCondLst>
            </p:seq>
            <p:seq concurrent="1" nextAc="seek">
              <p:cTn id="135" restart="whenNotActive" fill="hold" evtFilter="cancelBubble" nodeType="interactiveSeq">
                <p:stCondLst>
                  <p:cond evt="onClick" delay="0">
                    <p:tgtEl>
                      <p:spTgt spid="115"/>
                    </p:tgtEl>
                  </p:cond>
                </p:stCondLst>
                <p:endSync evt="end" delay="0">
                  <p:rtn val="all"/>
                </p:endSync>
                <p:childTnLst>
                  <p:par>
                    <p:cTn id="136" fill="hold">
                      <p:stCondLst>
                        <p:cond delay="0"/>
                      </p:stCondLst>
                      <p:childTnLst>
                        <p:par>
                          <p:cTn id="137" fill="hold">
                            <p:stCondLst>
                              <p:cond delay="0"/>
                            </p:stCondLst>
                            <p:childTnLst>
                              <p:par>
                                <p:cTn id="138" presetID="19" presetClass="emph" presetSubtype="0" fill="hold" grpId="0" nodeType="clickEffect">
                                  <p:stCondLst>
                                    <p:cond delay="0"/>
                                  </p:stCondLst>
                                  <p:childTnLst>
                                    <p:animClr clrSpc="rgb" dir="cw">
                                      <p:cBhvr override="childStyle">
                                        <p:cTn id="139" dur="300" fill="hold"/>
                                        <p:tgtEl>
                                          <p:spTgt spid="115"/>
                                        </p:tgtEl>
                                        <p:attrNameLst>
                                          <p:attrName>style.color</p:attrName>
                                        </p:attrNameLst>
                                      </p:cBhvr>
                                      <p:to>
                                        <a:srgbClr val="376092"/>
                                      </p:to>
                                    </p:animClr>
                                    <p:animClr clrSpc="rgb" dir="cw">
                                      <p:cBhvr>
                                        <p:cTn id="140" dur="300" fill="hold"/>
                                        <p:tgtEl>
                                          <p:spTgt spid="115"/>
                                        </p:tgtEl>
                                        <p:attrNameLst>
                                          <p:attrName>fillcolor</p:attrName>
                                        </p:attrNameLst>
                                      </p:cBhvr>
                                      <p:to>
                                        <a:srgbClr val="376092"/>
                                      </p:to>
                                    </p:animClr>
                                    <p:set>
                                      <p:cBhvr>
                                        <p:cTn id="141" dur="300" fill="hold"/>
                                        <p:tgtEl>
                                          <p:spTgt spid="115"/>
                                        </p:tgtEl>
                                        <p:attrNameLst>
                                          <p:attrName>fill.type</p:attrName>
                                        </p:attrNameLst>
                                      </p:cBhvr>
                                      <p:to>
                                        <p:strVal val="solid"/>
                                      </p:to>
                                    </p:set>
                                    <p:set>
                                      <p:cBhvr>
                                        <p:cTn id="142" dur="300" fill="hold"/>
                                        <p:tgtEl>
                                          <p:spTgt spid="115"/>
                                        </p:tgtEl>
                                        <p:attrNameLst>
                                          <p:attrName>fill.on</p:attrName>
                                        </p:attrNameLst>
                                      </p:cBhvr>
                                      <p:to>
                                        <p:strVal val="tru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115"/>
                                        </p:tgtEl>
                                        <p:attrNameLst>
                                          <p:attrName>style.visibility</p:attrName>
                                        </p:attrNameLst>
                                      </p:cBhvr>
                                      <p:to>
                                        <p:strVal val="hidden"/>
                                      </p:to>
                                    </p:set>
                                  </p:childTnLst>
                                </p:cTn>
                              </p:par>
                            </p:childTnLst>
                          </p:cTn>
                        </p:par>
                      </p:childTnLst>
                    </p:cTn>
                  </p:par>
                </p:childTnLst>
              </p:cTn>
              <p:nextCondLst>
                <p:cond evt="onClick" delay="0">
                  <p:tgtEl>
                    <p:spTgt spid="115"/>
                  </p:tgtEl>
                </p:cond>
              </p:nextCondLst>
            </p:seq>
            <p:seq concurrent="1" nextAc="seek">
              <p:cTn id="147" restart="whenNotActive" fill="hold" evtFilter="cancelBubble" nodeType="interactiveSeq">
                <p:stCondLst>
                  <p:cond evt="onClick" delay="0">
                    <p:tgtEl>
                      <p:spTgt spid="114"/>
                    </p:tgtEl>
                  </p:cond>
                </p:stCondLst>
                <p:endSync evt="end" delay="0">
                  <p:rtn val="all"/>
                </p:endSync>
                <p:childTnLst>
                  <p:par>
                    <p:cTn id="148" fill="hold">
                      <p:stCondLst>
                        <p:cond delay="0"/>
                      </p:stCondLst>
                      <p:childTnLst>
                        <p:par>
                          <p:cTn id="149" fill="hold">
                            <p:stCondLst>
                              <p:cond delay="0"/>
                            </p:stCondLst>
                            <p:childTnLst>
                              <p:par>
                                <p:cTn id="150" presetID="19" presetClass="emph" presetSubtype="0" fill="hold" grpId="0" nodeType="clickEffect">
                                  <p:stCondLst>
                                    <p:cond delay="0"/>
                                  </p:stCondLst>
                                  <p:childTnLst>
                                    <p:animClr clrSpc="rgb" dir="cw">
                                      <p:cBhvr override="childStyle">
                                        <p:cTn id="151" dur="300" fill="hold"/>
                                        <p:tgtEl>
                                          <p:spTgt spid="114"/>
                                        </p:tgtEl>
                                        <p:attrNameLst>
                                          <p:attrName>style.color</p:attrName>
                                        </p:attrNameLst>
                                      </p:cBhvr>
                                      <p:to>
                                        <a:srgbClr val="376092"/>
                                      </p:to>
                                    </p:animClr>
                                    <p:animClr clrSpc="rgb" dir="cw">
                                      <p:cBhvr>
                                        <p:cTn id="152" dur="300" fill="hold"/>
                                        <p:tgtEl>
                                          <p:spTgt spid="114"/>
                                        </p:tgtEl>
                                        <p:attrNameLst>
                                          <p:attrName>fillcolor</p:attrName>
                                        </p:attrNameLst>
                                      </p:cBhvr>
                                      <p:to>
                                        <a:srgbClr val="376092"/>
                                      </p:to>
                                    </p:animClr>
                                    <p:set>
                                      <p:cBhvr>
                                        <p:cTn id="153" dur="300" fill="hold"/>
                                        <p:tgtEl>
                                          <p:spTgt spid="114"/>
                                        </p:tgtEl>
                                        <p:attrNameLst>
                                          <p:attrName>fill.type</p:attrName>
                                        </p:attrNameLst>
                                      </p:cBhvr>
                                      <p:to>
                                        <p:strVal val="solid"/>
                                      </p:to>
                                    </p:set>
                                    <p:set>
                                      <p:cBhvr>
                                        <p:cTn id="154" dur="300" fill="hold"/>
                                        <p:tgtEl>
                                          <p:spTgt spid="114"/>
                                        </p:tgtEl>
                                        <p:attrNameLst>
                                          <p:attrName>fill.on</p:attrName>
                                        </p:attrNameLst>
                                      </p:cBhvr>
                                      <p:to>
                                        <p:strVal val="true"/>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1" nodeType="clickEffect">
                                  <p:stCondLst>
                                    <p:cond delay="0"/>
                                  </p:stCondLst>
                                  <p:childTnLst>
                                    <p:set>
                                      <p:cBhvr>
                                        <p:cTn id="158" dur="1" fill="hold">
                                          <p:stCondLst>
                                            <p:cond delay="0"/>
                                          </p:stCondLst>
                                        </p:cTn>
                                        <p:tgtEl>
                                          <p:spTgt spid="114"/>
                                        </p:tgtEl>
                                        <p:attrNameLst>
                                          <p:attrName>style.visibility</p:attrName>
                                        </p:attrNameLst>
                                      </p:cBhvr>
                                      <p:to>
                                        <p:strVal val="hidden"/>
                                      </p:to>
                                    </p:set>
                                  </p:childTnLst>
                                </p:cTn>
                              </p:par>
                            </p:childTnLst>
                          </p:cTn>
                        </p:par>
                      </p:childTnLst>
                    </p:cTn>
                  </p:par>
                </p:childTnLst>
              </p:cTn>
              <p:nextCondLst>
                <p:cond evt="onClick" delay="0">
                  <p:tgtEl>
                    <p:spTgt spid="114"/>
                  </p:tgtEl>
                </p:cond>
              </p:nextCondLst>
            </p:seq>
            <p:seq concurrent="1" nextAc="seek">
              <p:cTn id="159" restart="whenNotActive" fill="hold" evtFilter="cancelBubble" nodeType="interactiveSeq">
                <p:stCondLst>
                  <p:cond evt="onClick" delay="0">
                    <p:tgtEl>
                      <p:spTgt spid="113"/>
                    </p:tgtEl>
                  </p:cond>
                </p:stCondLst>
                <p:endSync evt="end" delay="0">
                  <p:rtn val="all"/>
                </p:endSync>
                <p:childTnLst>
                  <p:par>
                    <p:cTn id="160" fill="hold">
                      <p:stCondLst>
                        <p:cond delay="0"/>
                      </p:stCondLst>
                      <p:childTnLst>
                        <p:par>
                          <p:cTn id="161" fill="hold">
                            <p:stCondLst>
                              <p:cond delay="0"/>
                            </p:stCondLst>
                            <p:childTnLst>
                              <p:par>
                                <p:cTn id="162" presetID="19" presetClass="emph" presetSubtype="0" fill="hold" grpId="0" nodeType="clickEffect">
                                  <p:stCondLst>
                                    <p:cond delay="0"/>
                                  </p:stCondLst>
                                  <p:childTnLst>
                                    <p:animClr clrSpc="rgb" dir="cw">
                                      <p:cBhvr override="childStyle">
                                        <p:cTn id="163" dur="300" fill="hold"/>
                                        <p:tgtEl>
                                          <p:spTgt spid="113"/>
                                        </p:tgtEl>
                                        <p:attrNameLst>
                                          <p:attrName>style.color</p:attrName>
                                        </p:attrNameLst>
                                      </p:cBhvr>
                                      <p:to>
                                        <a:srgbClr val="376092"/>
                                      </p:to>
                                    </p:animClr>
                                    <p:animClr clrSpc="rgb" dir="cw">
                                      <p:cBhvr>
                                        <p:cTn id="164" dur="300" fill="hold"/>
                                        <p:tgtEl>
                                          <p:spTgt spid="113"/>
                                        </p:tgtEl>
                                        <p:attrNameLst>
                                          <p:attrName>fillcolor</p:attrName>
                                        </p:attrNameLst>
                                      </p:cBhvr>
                                      <p:to>
                                        <a:srgbClr val="376092"/>
                                      </p:to>
                                    </p:animClr>
                                    <p:set>
                                      <p:cBhvr>
                                        <p:cTn id="165" dur="300" fill="hold"/>
                                        <p:tgtEl>
                                          <p:spTgt spid="113"/>
                                        </p:tgtEl>
                                        <p:attrNameLst>
                                          <p:attrName>fill.type</p:attrName>
                                        </p:attrNameLst>
                                      </p:cBhvr>
                                      <p:to>
                                        <p:strVal val="solid"/>
                                      </p:to>
                                    </p:set>
                                    <p:set>
                                      <p:cBhvr>
                                        <p:cTn id="166" dur="300" fill="hold"/>
                                        <p:tgtEl>
                                          <p:spTgt spid="113"/>
                                        </p:tgtEl>
                                        <p:attrNameLst>
                                          <p:attrName>fill.on</p:attrName>
                                        </p:attrNameLst>
                                      </p:cBhvr>
                                      <p:to>
                                        <p:strVal val="true"/>
                                      </p:to>
                                    </p:set>
                                  </p:childTnLst>
                                </p:cTn>
                              </p:par>
                            </p:childTnLst>
                          </p:cTn>
                        </p:par>
                      </p:childTnLst>
                    </p:cTn>
                  </p:par>
                  <p:par>
                    <p:cTn id="167" fill="hold">
                      <p:stCondLst>
                        <p:cond delay="indefinite"/>
                      </p:stCondLst>
                      <p:childTnLst>
                        <p:par>
                          <p:cTn id="168" fill="hold">
                            <p:stCondLst>
                              <p:cond delay="0"/>
                            </p:stCondLst>
                            <p:childTnLst>
                              <p:par>
                                <p:cTn id="169" presetID="1" presetClass="exit" presetSubtype="0" fill="hold" grpId="1" nodeType="clickEffect">
                                  <p:stCondLst>
                                    <p:cond delay="0"/>
                                  </p:stCondLst>
                                  <p:childTnLst>
                                    <p:set>
                                      <p:cBhvr>
                                        <p:cTn id="170" dur="1" fill="hold">
                                          <p:stCondLst>
                                            <p:cond delay="0"/>
                                          </p:stCondLst>
                                        </p:cTn>
                                        <p:tgtEl>
                                          <p:spTgt spid="113"/>
                                        </p:tgtEl>
                                        <p:attrNameLst>
                                          <p:attrName>style.visibility</p:attrName>
                                        </p:attrNameLst>
                                      </p:cBhvr>
                                      <p:to>
                                        <p:strVal val="hidden"/>
                                      </p:to>
                                    </p:set>
                                  </p:childTnLst>
                                </p:cTn>
                              </p:par>
                            </p:childTnLst>
                          </p:cTn>
                        </p:par>
                      </p:childTnLst>
                    </p:cTn>
                  </p:par>
                </p:childTnLst>
              </p:cTn>
              <p:nextCondLst>
                <p:cond evt="onClick" delay="0">
                  <p:tgtEl>
                    <p:spTgt spid="113"/>
                  </p:tgtEl>
                </p:cond>
              </p:nextCondLst>
            </p:seq>
            <p:seq concurrent="1" nextAc="seek">
              <p:cTn id="171" restart="whenNotActive" fill="hold" evtFilter="cancelBubble" nodeType="interactiveSeq">
                <p:stCondLst>
                  <p:cond evt="onClick" delay="0">
                    <p:tgtEl>
                      <p:spTgt spid="122"/>
                    </p:tgtEl>
                  </p:cond>
                </p:stCondLst>
                <p:endSync evt="end" delay="0">
                  <p:rtn val="all"/>
                </p:endSync>
                <p:childTnLst>
                  <p:par>
                    <p:cTn id="172" fill="hold">
                      <p:stCondLst>
                        <p:cond delay="0"/>
                      </p:stCondLst>
                      <p:childTnLst>
                        <p:par>
                          <p:cTn id="173" fill="hold">
                            <p:stCondLst>
                              <p:cond delay="0"/>
                            </p:stCondLst>
                            <p:childTnLst>
                              <p:par>
                                <p:cTn id="174" presetID="19" presetClass="emph" presetSubtype="0" fill="hold" grpId="0" nodeType="clickEffect">
                                  <p:stCondLst>
                                    <p:cond delay="0"/>
                                  </p:stCondLst>
                                  <p:childTnLst>
                                    <p:animClr clrSpc="rgb" dir="cw">
                                      <p:cBhvr override="childStyle">
                                        <p:cTn id="175" dur="300" fill="hold"/>
                                        <p:tgtEl>
                                          <p:spTgt spid="122"/>
                                        </p:tgtEl>
                                        <p:attrNameLst>
                                          <p:attrName>style.color</p:attrName>
                                        </p:attrNameLst>
                                      </p:cBhvr>
                                      <p:to>
                                        <a:srgbClr val="376092"/>
                                      </p:to>
                                    </p:animClr>
                                    <p:animClr clrSpc="rgb" dir="cw">
                                      <p:cBhvr>
                                        <p:cTn id="176" dur="300" fill="hold"/>
                                        <p:tgtEl>
                                          <p:spTgt spid="122"/>
                                        </p:tgtEl>
                                        <p:attrNameLst>
                                          <p:attrName>fillcolor</p:attrName>
                                        </p:attrNameLst>
                                      </p:cBhvr>
                                      <p:to>
                                        <a:srgbClr val="376092"/>
                                      </p:to>
                                    </p:animClr>
                                    <p:set>
                                      <p:cBhvr>
                                        <p:cTn id="177" dur="300" fill="hold"/>
                                        <p:tgtEl>
                                          <p:spTgt spid="122"/>
                                        </p:tgtEl>
                                        <p:attrNameLst>
                                          <p:attrName>fill.type</p:attrName>
                                        </p:attrNameLst>
                                      </p:cBhvr>
                                      <p:to>
                                        <p:strVal val="solid"/>
                                      </p:to>
                                    </p:set>
                                    <p:set>
                                      <p:cBhvr>
                                        <p:cTn id="178" dur="300" fill="hold"/>
                                        <p:tgtEl>
                                          <p:spTgt spid="122"/>
                                        </p:tgtEl>
                                        <p:attrNameLst>
                                          <p:attrName>fill.on</p:attrName>
                                        </p:attrNameLst>
                                      </p:cBhvr>
                                      <p:to>
                                        <p:strVal val="true"/>
                                      </p:to>
                                    </p:set>
                                  </p:childTnLst>
                                </p:cTn>
                              </p:par>
                            </p:childTnLst>
                          </p:cTn>
                        </p:par>
                      </p:childTnLst>
                    </p:cTn>
                  </p:par>
                  <p:par>
                    <p:cTn id="179" fill="hold">
                      <p:stCondLst>
                        <p:cond delay="indefinite"/>
                      </p:stCondLst>
                      <p:childTnLst>
                        <p:par>
                          <p:cTn id="180" fill="hold">
                            <p:stCondLst>
                              <p:cond delay="0"/>
                            </p:stCondLst>
                            <p:childTnLst>
                              <p:par>
                                <p:cTn id="181" presetID="1" presetClass="exit" presetSubtype="0" fill="hold" grpId="1" nodeType="clickEffect">
                                  <p:stCondLst>
                                    <p:cond delay="0"/>
                                  </p:stCondLst>
                                  <p:childTnLst>
                                    <p:set>
                                      <p:cBhvr>
                                        <p:cTn id="182" dur="1" fill="hold">
                                          <p:stCondLst>
                                            <p:cond delay="0"/>
                                          </p:stCondLst>
                                        </p:cTn>
                                        <p:tgtEl>
                                          <p:spTgt spid="122"/>
                                        </p:tgtEl>
                                        <p:attrNameLst>
                                          <p:attrName>style.visibility</p:attrName>
                                        </p:attrNameLst>
                                      </p:cBhvr>
                                      <p:to>
                                        <p:strVal val="hidden"/>
                                      </p:to>
                                    </p:set>
                                  </p:childTnLst>
                                </p:cTn>
                              </p:par>
                            </p:childTnLst>
                          </p:cTn>
                        </p:par>
                      </p:childTnLst>
                    </p:cTn>
                  </p:par>
                </p:childTnLst>
              </p:cTn>
              <p:nextCondLst>
                <p:cond evt="onClick" delay="0">
                  <p:tgtEl>
                    <p:spTgt spid="122"/>
                  </p:tgtEl>
                </p:cond>
              </p:nextCondLst>
            </p:seq>
            <p:seq concurrent="1" nextAc="seek">
              <p:cTn id="183" restart="whenNotActive" fill="hold" evtFilter="cancelBubble" nodeType="interactiveSeq">
                <p:stCondLst>
                  <p:cond evt="onClick" delay="0">
                    <p:tgtEl>
                      <p:spTgt spid="121"/>
                    </p:tgtEl>
                  </p:cond>
                </p:stCondLst>
                <p:endSync evt="end" delay="0">
                  <p:rtn val="all"/>
                </p:endSync>
                <p:childTnLst>
                  <p:par>
                    <p:cTn id="184" fill="hold">
                      <p:stCondLst>
                        <p:cond delay="0"/>
                      </p:stCondLst>
                      <p:childTnLst>
                        <p:par>
                          <p:cTn id="185" fill="hold">
                            <p:stCondLst>
                              <p:cond delay="0"/>
                            </p:stCondLst>
                            <p:childTnLst>
                              <p:par>
                                <p:cTn id="186" presetID="19" presetClass="emph" presetSubtype="0" fill="hold" grpId="0" nodeType="clickEffect">
                                  <p:stCondLst>
                                    <p:cond delay="0"/>
                                  </p:stCondLst>
                                  <p:childTnLst>
                                    <p:animClr clrSpc="rgb" dir="cw">
                                      <p:cBhvr override="childStyle">
                                        <p:cTn id="187" dur="300" fill="hold"/>
                                        <p:tgtEl>
                                          <p:spTgt spid="121"/>
                                        </p:tgtEl>
                                        <p:attrNameLst>
                                          <p:attrName>style.color</p:attrName>
                                        </p:attrNameLst>
                                      </p:cBhvr>
                                      <p:to>
                                        <a:srgbClr val="376092"/>
                                      </p:to>
                                    </p:animClr>
                                    <p:animClr clrSpc="rgb" dir="cw">
                                      <p:cBhvr>
                                        <p:cTn id="188" dur="300" fill="hold"/>
                                        <p:tgtEl>
                                          <p:spTgt spid="121"/>
                                        </p:tgtEl>
                                        <p:attrNameLst>
                                          <p:attrName>fillcolor</p:attrName>
                                        </p:attrNameLst>
                                      </p:cBhvr>
                                      <p:to>
                                        <a:srgbClr val="376092"/>
                                      </p:to>
                                    </p:animClr>
                                    <p:set>
                                      <p:cBhvr>
                                        <p:cTn id="189" dur="300" fill="hold"/>
                                        <p:tgtEl>
                                          <p:spTgt spid="121"/>
                                        </p:tgtEl>
                                        <p:attrNameLst>
                                          <p:attrName>fill.type</p:attrName>
                                        </p:attrNameLst>
                                      </p:cBhvr>
                                      <p:to>
                                        <p:strVal val="solid"/>
                                      </p:to>
                                    </p:set>
                                    <p:set>
                                      <p:cBhvr>
                                        <p:cTn id="190" dur="300" fill="hold"/>
                                        <p:tgtEl>
                                          <p:spTgt spid="121"/>
                                        </p:tgtEl>
                                        <p:attrNameLst>
                                          <p:attrName>fill.on</p:attrName>
                                        </p:attrNameLst>
                                      </p:cBhvr>
                                      <p:to>
                                        <p:strVal val="true"/>
                                      </p:to>
                                    </p:set>
                                  </p:childTnLst>
                                </p:cTn>
                              </p:par>
                            </p:childTnLst>
                          </p:cTn>
                        </p:par>
                      </p:childTnLst>
                    </p:cTn>
                  </p:par>
                  <p:par>
                    <p:cTn id="191" fill="hold">
                      <p:stCondLst>
                        <p:cond delay="indefinite"/>
                      </p:stCondLst>
                      <p:childTnLst>
                        <p:par>
                          <p:cTn id="192" fill="hold">
                            <p:stCondLst>
                              <p:cond delay="0"/>
                            </p:stCondLst>
                            <p:childTnLst>
                              <p:par>
                                <p:cTn id="193" presetID="1" presetClass="exit" presetSubtype="0" fill="hold" grpId="1" nodeType="clickEffect">
                                  <p:stCondLst>
                                    <p:cond delay="0"/>
                                  </p:stCondLst>
                                  <p:childTnLst>
                                    <p:set>
                                      <p:cBhvr>
                                        <p:cTn id="194" dur="1" fill="hold">
                                          <p:stCondLst>
                                            <p:cond delay="0"/>
                                          </p:stCondLst>
                                        </p:cTn>
                                        <p:tgtEl>
                                          <p:spTgt spid="121"/>
                                        </p:tgtEl>
                                        <p:attrNameLst>
                                          <p:attrName>style.visibility</p:attrName>
                                        </p:attrNameLst>
                                      </p:cBhvr>
                                      <p:to>
                                        <p:strVal val="hidden"/>
                                      </p:to>
                                    </p:set>
                                  </p:childTnLst>
                                </p:cTn>
                              </p:par>
                            </p:childTnLst>
                          </p:cTn>
                        </p:par>
                      </p:childTnLst>
                    </p:cTn>
                  </p:par>
                </p:childTnLst>
              </p:cTn>
              <p:nextCondLst>
                <p:cond evt="onClick" delay="0">
                  <p:tgtEl>
                    <p:spTgt spid="121"/>
                  </p:tgtEl>
                </p:cond>
              </p:nextCondLst>
            </p:seq>
            <p:seq concurrent="1" nextAc="seek">
              <p:cTn id="195" restart="whenNotActive" fill="hold" evtFilter="cancelBubble" nodeType="interactiveSeq">
                <p:stCondLst>
                  <p:cond evt="onClick" delay="0">
                    <p:tgtEl>
                      <p:spTgt spid="120"/>
                    </p:tgtEl>
                  </p:cond>
                </p:stCondLst>
                <p:endSync evt="end" delay="0">
                  <p:rtn val="all"/>
                </p:endSync>
                <p:childTnLst>
                  <p:par>
                    <p:cTn id="196" fill="hold">
                      <p:stCondLst>
                        <p:cond delay="0"/>
                      </p:stCondLst>
                      <p:childTnLst>
                        <p:par>
                          <p:cTn id="197" fill="hold">
                            <p:stCondLst>
                              <p:cond delay="0"/>
                            </p:stCondLst>
                            <p:childTnLst>
                              <p:par>
                                <p:cTn id="198" presetID="19" presetClass="emph" presetSubtype="0" fill="hold" grpId="0" nodeType="clickEffect">
                                  <p:stCondLst>
                                    <p:cond delay="0"/>
                                  </p:stCondLst>
                                  <p:childTnLst>
                                    <p:animClr clrSpc="rgb" dir="cw">
                                      <p:cBhvr override="childStyle">
                                        <p:cTn id="199" dur="300" fill="hold"/>
                                        <p:tgtEl>
                                          <p:spTgt spid="120"/>
                                        </p:tgtEl>
                                        <p:attrNameLst>
                                          <p:attrName>style.color</p:attrName>
                                        </p:attrNameLst>
                                      </p:cBhvr>
                                      <p:to>
                                        <a:srgbClr val="376092"/>
                                      </p:to>
                                    </p:animClr>
                                    <p:animClr clrSpc="rgb" dir="cw">
                                      <p:cBhvr>
                                        <p:cTn id="200" dur="300" fill="hold"/>
                                        <p:tgtEl>
                                          <p:spTgt spid="120"/>
                                        </p:tgtEl>
                                        <p:attrNameLst>
                                          <p:attrName>fillcolor</p:attrName>
                                        </p:attrNameLst>
                                      </p:cBhvr>
                                      <p:to>
                                        <a:srgbClr val="376092"/>
                                      </p:to>
                                    </p:animClr>
                                    <p:set>
                                      <p:cBhvr>
                                        <p:cTn id="201" dur="300" fill="hold"/>
                                        <p:tgtEl>
                                          <p:spTgt spid="120"/>
                                        </p:tgtEl>
                                        <p:attrNameLst>
                                          <p:attrName>fill.type</p:attrName>
                                        </p:attrNameLst>
                                      </p:cBhvr>
                                      <p:to>
                                        <p:strVal val="solid"/>
                                      </p:to>
                                    </p:set>
                                    <p:set>
                                      <p:cBhvr>
                                        <p:cTn id="202" dur="300" fill="hold"/>
                                        <p:tgtEl>
                                          <p:spTgt spid="120"/>
                                        </p:tgtEl>
                                        <p:attrNameLst>
                                          <p:attrName>fill.on</p:attrName>
                                        </p:attrNameLst>
                                      </p:cBhvr>
                                      <p:to>
                                        <p:strVal val="true"/>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1" nodeType="clickEffect">
                                  <p:stCondLst>
                                    <p:cond delay="0"/>
                                  </p:stCondLst>
                                  <p:childTnLst>
                                    <p:set>
                                      <p:cBhvr>
                                        <p:cTn id="206" dur="1" fill="hold">
                                          <p:stCondLst>
                                            <p:cond delay="0"/>
                                          </p:stCondLst>
                                        </p:cTn>
                                        <p:tgtEl>
                                          <p:spTgt spid="120"/>
                                        </p:tgtEl>
                                        <p:attrNameLst>
                                          <p:attrName>style.visibility</p:attrName>
                                        </p:attrNameLst>
                                      </p:cBhvr>
                                      <p:to>
                                        <p:strVal val="hidden"/>
                                      </p:to>
                                    </p:set>
                                  </p:childTnLst>
                                </p:cTn>
                              </p:par>
                            </p:childTnLst>
                          </p:cTn>
                        </p:par>
                      </p:childTnLst>
                    </p:cTn>
                  </p:par>
                </p:childTnLst>
              </p:cTn>
              <p:nextCondLst>
                <p:cond evt="onClick" delay="0">
                  <p:tgtEl>
                    <p:spTgt spid="120"/>
                  </p:tgtEl>
                </p:cond>
              </p:nextCondLst>
            </p:seq>
            <p:seq concurrent="1" nextAc="seek">
              <p:cTn id="207" restart="whenNotActive" fill="hold" evtFilter="cancelBubble" nodeType="interactiveSeq">
                <p:stCondLst>
                  <p:cond evt="onClick" delay="0">
                    <p:tgtEl>
                      <p:spTgt spid="119"/>
                    </p:tgtEl>
                  </p:cond>
                </p:stCondLst>
                <p:endSync evt="end" delay="0">
                  <p:rtn val="all"/>
                </p:endSync>
                <p:childTnLst>
                  <p:par>
                    <p:cTn id="208" fill="hold">
                      <p:stCondLst>
                        <p:cond delay="0"/>
                      </p:stCondLst>
                      <p:childTnLst>
                        <p:par>
                          <p:cTn id="209" fill="hold">
                            <p:stCondLst>
                              <p:cond delay="0"/>
                            </p:stCondLst>
                            <p:childTnLst>
                              <p:par>
                                <p:cTn id="210" presetID="19" presetClass="emph" presetSubtype="0" fill="hold" grpId="0" nodeType="clickEffect">
                                  <p:stCondLst>
                                    <p:cond delay="0"/>
                                  </p:stCondLst>
                                  <p:childTnLst>
                                    <p:animClr clrSpc="rgb" dir="cw">
                                      <p:cBhvr override="childStyle">
                                        <p:cTn id="211" dur="300" fill="hold"/>
                                        <p:tgtEl>
                                          <p:spTgt spid="119"/>
                                        </p:tgtEl>
                                        <p:attrNameLst>
                                          <p:attrName>style.color</p:attrName>
                                        </p:attrNameLst>
                                      </p:cBhvr>
                                      <p:to>
                                        <a:srgbClr val="376092"/>
                                      </p:to>
                                    </p:animClr>
                                    <p:animClr clrSpc="rgb" dir="cw">
                                      <p:cBhvr>
                                        <p:cTn id="212" dur="300" fill="hold"/>
                                        <p:tgtEl>
                                          <p:spTgt spid="119"/>
                                        </p:tgtEl>
                                        <p:attrNameLst>
                                          <p:attrName>fillcolor</p:attrName>
                                        </p:attrNameLst>
                                      </p:cBhvr>
                                      <p:to>
                                        <a:srgbClr val="376092"/>
                                      </p:to>
                                    </p:animClr>
                                    <p:set>
                                      <p:cBhvr>
                                        <p:cTn id="213" dur="300" fill="hold"/>
                                        <p:tgtEl>
                                          <p:spTgt spid="119"/>
                                        </p:tgtEl>
                                        <p:attrNameLst>
                                          <p:attrName>fill.type</p:attrName>
                                        </p:attrNameLst>
                                      </p:cBhvr>
                                      <p:to>
                                        <p:strVal val="solid"/>
                                      </p:to>
                                    </p:set>
                                    <p:set>
                                      <p:cBhvr>
                                        <p:cTn id="214" dur="300" fill="hold"/>
                                        <p:tgtEl>
                                          <p:spTgt spid="119"/>
                                        </p:tgtEl>
                                        <p:attrNameLst>
                                          <p:attrName>fill.on</p:attrName>
                                        </p:attrNameLst>
                                      </p:cBhvr>
                                      <p:to>
                                        <p:strVal val="true"/>
                                      </p:to>
                                    </p:set>
                                  </p:childTnLst>
                                </p:cTn>
                              </p:par>
                            </p:childTnLst>
                          </p:cTn>
                        </p:par>
                      </p:childTnLst>
                    </p:cTn>
                  </p:par>
                  <p:par>
                    <p:cTn id="215" fill="hold">
                      <p:stCondLst>
                        <p:cond delay="indefinite"/>
                      </p:stCondLst>
                      <p:childTnLst>
                        <p:par>
                          <p:cTn id="216" fill="hold">
                            <p:stCondLst>
                              <p:cond delay="0"/>
                            </p:stCondLst>
                            <p:childTnLst>
                              <p:par>
                                <p:cTn id="217" presetID="1" presetClass="exit" presetSubtype="0" fill="hold" grpId="1" nodeType="clickEffect">
                                  <p:stCondLst>
                                    <p:cond delay="0"/>
                                  </p:stCondLst>
                                  <p:childTnLst>
                                    <p:set>
                                      <p:cBhvr>
                                        <p:cTn id="218" dur="1" fill="hold">
                                          <p:stCondLst>
                                            <p:cond delay="0"/>
                                          </p:stCondLst>
                                        </p:cTn>
                                        <p:tgtEl>
                                          <p:spTgt spid="119"/>
                                        </p:tgtEl>
                                        <p:attrNameLst>
                                          <p:attrName>style.visibility</p:attrName>
                                        </p:attrNameLst>
                                      </p:cBhvr>
                                      <p:to>
                                        <p:strVal val="hidden"/>
                                      </p:to>
                                    </p:set>
                                  </p:childTnLst>
                                </p:cTn>
                              </p:par>
                            </p:childTnLst>
                          </p:cTn>
                        </p:par>
                      </p:childTnLst>
                    </p:cTn>
                  </p:par>
                </p:childTnLst>
              </p:cTn>
              <p:nextCondLst>
                <p:cond evt="onClick" delay="0">
                  <p:tgtEl>
                    <p:spTgt spid="119"/>
                  </p:tgtEl>
                </p:cond>
              </p:nextCondLst>
            </p:seq>
            <p:seq concurrent="1" nextAc="seek">
              <p:cTn id="219" restart="whenNotActive" fill="hold" evtFilter="cancelBubble" nodeType="interactiveSeq">
                <p:stCondLst>
                  <p:cond evt="onClick" delay="0">
                    <p:tgtEl>
                      <p:spTgt spid="118"/>
                    </p:tgtEl>
                  </p:cond>
                </p:stCondLst>
                <p:endSync evt="end" delay="0">
                  <p:rtn val="all"/>
                </p:endSync>
                <p:childTnLst>
                  <p:par>
                    <p:cTn id="220" fill="hold">
                      <p:stCondLst>
                        <p:cond delay="0"/>
                      </p:stCondLst>
                      <p:childTnLst>
                        <p:par>
                          <p:cTn id="221" fill="hold">
                            <p:stCondLst>
                              <p:cond delay="0"/>
                            </p:stCondLst>
                            <p:childTnLst>
                              <p:par>
                                <p:cTn id="222" presetID="19" presetClass="emph" presetSubtype="0" fill="hold" grpId="0" nodeType="clickEffect">
                                  <p:stCondLst>
                                    <p:cond delay="0"/>
                                  </p:stCondLst>
                                  <p:childTnLst>
                                    <p:animClr clrSpc="rgb" dir="cw">
                                      <p:cBhvr override="childStyle">
                                        <p:cTn id="223" dur="300" fill="hold"/>
                                        <p:tgtEl>
                                          <p:spTgt spid="118"/>
                                        </p:tgtEl>
                                        <p:attrNameLst>
                                          <p:attrName>style.color</p:attrName>
                                        </p:attrNameLst>
                                      </p:cBhvr>
                                      <p:to>
                                        <a:srgbClr val="376092"/>
                                      </p:to>
                                    </p:animClr>
                                    <p:animClr clrSpc="rgb" dir="cw">
                                      <p:cBhvr>
                                        <p:cTn id="224" dur="300" fill="hold"/>
                                        <p:tgtEl>
                                          <p:spTgt spid="118"/>
                                        </p:tgtEl>
                                        <p:attrNameLst>
                                          <p:attrName>fillcolor</p:attrName>
                                        </p:attrNameLst>
                                      </p:cBhvr>
                                      <p:to>
                                        <a:srgbClr val="376092"/>
                                      </p:to>
                                    </p:animClr>
                                    <p:set>
                                      <p:cBhvr>
                                        <p:cTn id="225" dur="300" fill="hold"/>
                                        <p:tgtEl>
                                          <p:spTgt spid="118"/>
                                        </p:tgtEl>
                                        <p:attrNameLst>
                                          <p:attrName>fill.type</p:attrName>
                                        </p:attrNameLst>
                                      </p:cBhvr>
                                      <p:to>
                                        <p:strVal val="solid"/>
                                      </p:to>
                                    </p:set>
                                    <p:set>
                                      <p:cBhvr>
                                        <p:cTn id="226" dur="300" fill="hold"/>
                                        <p:tgtEl>
                                          <p:spTgt spid="118"/>
                                        </p:tgtEl>
                                        <p:attrNameLst>
                                          <p:attrName>fill.on</p:attrName>
                                        </p:attrNameLst>
                                      </p:cBhvr>
                                      <p:to>
                                        <p:strVal val="true"/>
                                      </p:to>
                                    </p:set>
                                  </p:childTnLst>
                                </p:cTn>
                              </p:par>
                            </p:childTnLst>
                          </p:cTn>
                        </p:par>
                      </p:childTnLst>
                    </p:cTn>
                  </p:par>
                  <p:par>
                    <p:cTn id="227" fill="hold">
                      <p:stCondLst>
                        <p:cond delay="indefinite"/>
                      </p:stCondLst>
                      <p:childTnLst>
                        <p:par>
                          <p:cTn id="228" fill="hold">
                            <p:stCondLst>
                              <p:cond delay="0"/>
                            </p:stCondLst>
                            <p:childTnLst>
                              <p:par>
                                <p:cTn id="229" presetID="1" presetClass="exit" presetSubtype="0" fill="hold" grpId="1" nodeType="clickEffect">
                                  <p:stCondLst>
                                    <p:cond delay="0"/>
                                  </p:stCondLst>
                                  <p:childTnLst>
                                    <p:set>
                                      <p:cBhvr>
                                        <p:cTn id="230" dur="1" fill="hold">
                                          <p:stCondLst>
                                            <p:cond delay="0"/>
                                          </p:stCondLst>
                                        </p:cTn>
                                        <p:tgtEl>
                                          <p:spTgt spid="118"/>
                                        </p:tgtEl>
                                        <p:attrNameLst>
                                          <p:attrName>style.visibility</p:attrName>
                                        </p:attrNameLst>
                                      </p:cBhvr>
                                      <p:to>
                                        <p:strVal val="hidden"/>
                                      </p:to>
                                    </p:set>
                                  </p:childTnLst>
                                </p:cTn>
                              </p:par>
                            </p:childTnLst>
                          </p:cTn>
                        </p:par>
                      </p:childTnLst>
                    </p:cTn>
                  </p:par>
                </p:childTnLst>
              </p:cTn>
              <p:nextCondLst>
                <p:cond evt="onClick" delay="0">
                  <p:tgtEl>
                    <p:spTgt spid="118"/>
                  </p:tgtEl>
                </p:cond>
              </p:nextCondLst>
            </p:seq>
            <p:seq concurrent="1" nextAc="seek">
              <p:cTn id="231" restart="whenNotActive" fill="hold" evtFilter="cancelBubble" nodeType="interactiveSeq">
                <p:stCondLst>
                  <p:cond evt="onClick" delay="0">
                    <p:tgtEl>
                      <p:spTgt spid="7"/>
                    </p:tgtEl>
                  </p:cond>
                </p:stCondLst>
                <p:endSync evt="end" delay="0">
                  <p:rtn val="all"/>
                </p:endSync>
                <p:childTnLst>
                  <p:par>
                    <p:cTn id="232" fill="hold">
                      <p:stCondLst>
                        <p:cond delay="0"/>
                      </p:stCondLst>
                      <p:childTnLst>
                        <p:par>
                          <p:cTn id="233" fill="hold">
                            <p:stCondLst>
                              <p:cond delay="0"/>
                            </p:stCondLst>
                            <p:childTnLst>
                              <p:par>
                                <p:cTn id="234" presetID="19" presetClass="emph" presetSubtype="0" fill="hold" grpId="0" nodeType="clickEffect">
                                  <p:stCondLst>
                                    <p:cond delay="0"/>
                                  </p:stCondLst>
                                  <p:childTnLst>
                                    <p:animClr clrSpc="rgb" dir="cw">
                                      <p:cBhvr override="childStyle">
                                        <p:cTn id="235" dur="300" fill="hold"/>
                                        <p:tgtEl>
                                          <p:spTgt spid="7"/>
                                        </p:tgtEl>
                                        <p:attrNameLst>
                                          <p:attrName>style.color</p:attrName>
                                        </p:attrNameLst>
                                      </p:cBhvr>
                                      <p:to>
                                        <a:srgbClr val="376092"/>
                                      </p:to>
                                    </p:animClr>
                                    <p:animClr clrSpc="rgb" dir="cw">
                                      <p:cBhvr>
                                        <p:cTn id="236" dur="300" fill="hold"/>
                                        <p:tgtEl>
                                          <p:spTgt spid="7"/>
                                        </p:tgtEl>
                                        <p:attrNameLst>
                                          <p:attrName>fillcolor</p:attrName>
                                        </p:attrNameLst>
                                      </p:cBhvr>
                                      <p:to>
                                        <a:srgbClr val="376092"/>
                                      </p:to>
                                    </p:animClr>
                                    <p:set>
                                      <p:cBhvr>
                                        <p:cTn id="237" dur="300" fill="hold"/>
                                        <p:tgtEl>
                                          <p:spTgt spid="7"/>
                                        </p:tgtEl>
                                        <p:attrNameLst>
                                          <p:attrName>fill.type</p:attrName>
                                        </p:attrNameLst>
                                      </p:cBhvr>
                                      <p:to>
                                        <p:strVal val="solid"/>
                                      </p:to>
                                    </p:set>
                                    <p:set>
                                      <p:cBhvr>
                                        <p:cTn id="238" dur="300" fill="hold"/>
                                        <p:tgtEl>
                                          <p:spTgt spid="7"/>
                                        </p:tgtEl>
                                        <p:attrNameLst>
                                          <p:attrName>fill.on</p:attrName>
                                        </p:attrNameLst>
                                      </p:cBhvr>
                                      <p:to>
                                        <p:strVal val="true"/>
                                      </p:to>
                                    </p:set>
                                  </p:childTnLst>
                                </p:cTn>
                              </p:par>
                            </p:childTnLst>
                          </p:cTn>
                        </p:par>
                      </p:childTnLst>
                    </p:cTn>
                  </p:par>
                  <p:par>
                    <p:cTn id="239" fill="hold">
                      <p:stCondLst>
                        <p:cond delay="indefinite"/>
                      </p:stCondLst>
                      <p:childTnLst>
                        <p:par>
                          <p:cTn id="240" fill="hold">
                            <p:stCondLst>
                              <p:cond delay="0"/>
                            </p:stCondLst>
                            <p:childTnLst>
                              <p:par>
                                <p:cTn id="241" presetID="10" presetClass="exit" presetSubtype="0" fill="hold" grpId="1" nodeType="clickEffect">
                                  <p:stCondLst>
                                    <p:cond delay="0"/>
                                  </p:stCondLst>
                                  <p:childTnLst>
                                    <p:animEffect transition="out" filter="fade">
                                      <p:cBhvr>
                                        <p:cTn id="242" dur="500"/>
                                        <p:tgtEl>
                                          <p:spTgt spid="7"/>
                                        </p:tgtEl>
                                      </p:cBhvr>
                                    </p:animEffect>
                                    <p:set>
                                      <p:cBhvr>
                                        <p:cTn id="243"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44" restart="whenNotActive" fill="hold" evtFilter="cancelBubble" nodeType="interactiveSeq">
                <p:stCondLst>
                  <p:cond evt="onClick" delay="0">
                    <p:tgtEl>
                      <p:spTgt spid="52"/>
                    </p:tgtEl>
                  </p:cond>
                </p:stCondLst>
                <p:endSync evt="end" delay="0">
                  <p:rtn val="all"/>
                </p:endSync>
                <p:childTnLst>
                  <p:par>
                    <p:cTn id="245" fill="hold">
                      <p:stCondLst>
                        <p:cond delay="0"/>
                      </p:stCondLst>
                      <p:childTnLst>
                        <p:par>
                          <p:cTn id="246" fill="hold">
                            <p:stCondLst>
                              <p:cond delay="0"/>
                            </p:stCondLst>
                            <p:childTnLst>
                              <p:par>
                                <p:cTn id="247" presetID="19" presetClass="emph" presetSubtype="0" fill="hold" grpId="0" nodeType="clickEffect">
                                  <p:stCondLst>
                                    <p:cond delay="0"/>
                                  </p:stCondLst>
                                  <p:childTnLst>
                                    <p:animClr clrSpc="rgb" dir="cw">
                                      <p:cBhvr override="childStyle">
                                        <p:cTn id="248" dur="300" fill="hold"/>
                                        <p:tgtEl>
                                          <p:spTgt spid="52"/>
                                        </p:tgtEl>
                                        <p:attrNameLst>
                                          <p:attrName>style.color</p:attrName>
                                        </p:attrNameLst>
                                      </p:cBhvr>
                                      <p:to>
                                        <a:srgbClr val="376092"/>
                                      </p:to>
                                    </p:animClr>
                                    <p:animClr clrSpc="rgb" dir="cw">
                                      <p:cBhvr>
                                        <p:cTn id="249" dur="300" fill="hold"/>
                                        <p:tgtEl>
                                          <p:spTgt spid="52"/>
                                        </p:tgtEl>
                                        <p:attrNameLst>
                                          <p:attrName>fillcolor</p:attrName>
                                        </p:attrNameLst>
                                      </p:cBhvr>
                                      <p:to>
                                        <a:srgbClr val="376092"/>
                                      </p:to>
                                    </p:animClr>
                                    <p:set>
                                      <p:cBhvr>
                                        <p:cTn id="250" dur="300" fill="hold"/>
                                        <p:tgtEl>
                                          <p:spTgt spid="52"/>
                                        </p:tgtEl>
                                        <p:attrNameLst>
                                          <p:attrName>fill.type</p:attrName>
                                        </p:attrNameLst>
                                      </p:cBhvr>
                                      <p:to>
                                        <p:strVal val="solid"/>
                                      </p:to>
                                    </p:set>
                                    <p:set>
                                      <p:cBhvr>
                                        <p:cTn id="251" dur="300" fill="hold"/>
                                        <p:tgtEl>
                                          <p:spTgt spid="52"/>
                                        </p:tgtEl>
                                        <p:attrNameLst>
                                          <p:attrName>fill.on</p:attrName>
                                        </p:attrNameLst>
                                      </p:cBhvr>
                                      <p:to>
                                        <p:strVal val="true"/>
                                      </p:to>
                                    </p:set>
                                  </p:childTnLst>
                                </p:cTn>
                              </p:par>
                            </p:childTnLst>
                          </p:cTn>
                        </p:par>
                      </p:childTnLst>
                    </p:cTn>
                  </p:par>
                  <p:par>
                    <p:cTn id="252" fill="hold">
                      <p:stCondLst>
                        <p:cond delay="indefinite"/>
                      </p:stCondLst>
                      <p:childTnLst>
                        <p:par>
                          <p:cTn id="253" fill="hold">
                            <p:stCondLst>
                              <p:cond delay="0"/>
                            </p:stCondLst>
                            <p:childTnLst>
                              <p:par>
                                <p:cTn id="254" presetID="1" presetClass="exit" presetSubtype="0" fill="hold" grpId="1" nodeType="clickEffect">
                                  <p:stCondLst>
                                    <p:cond delay="0"/>
                                  </p:stCondLst>
                                  <p:childTnLst>
                                    <p:set>
                                      <p:cBhvr>
                                        <p:cTn id="255" dur="1" fill="hold">
                                          <p:stCondLst>
                                            <p:cond delay="0"/>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256" restart="whenNotActive" fill="hold" evtFilter="cancelBubble" nodeType="interactiveSeq">
                <p:stCondLst>
                  <p:cond evt="onClick" delay="0">
                    <p:tgtEl>
                      <p:spTgt spid="53"/>
                    </p:tgtEl>
                  </p:cond>
                </p:stCondLst>
                <p:endSync evt="end" delay="0">
                  <p:rtn val="all"/>
                </p:endSync>
                <p:childTnLst>
                  <p:par>
                    <p:cTn id="257" fill="hold">
                      <p:stCondLst>
                        <p:cond delay="0"/>
                      </p:stCondLst>
                      <p:childTnLst>
                        <p:par>
                          <p:cTn id="258" fill="hold">
                            <p:stCondLst>
                              <p:cond delay="0"/>
                            </p:stCondLst>
                            <p:childTnLst>
                              <p:par>
                                <p:cTn id="259" presetID="19" presetClass="emph" presetSubtype="0" fill="hold" grpId="0" nodeType="clickEffect">
                                  <p:stCondLst>
                                    <p:cond delay="0"/>
                                  </p:stCondLst>
                                  <p:childTnLst>
                                    <p:animClr clrSpc="rgb" dir="cw">
                                      <p:cBhvr override="childStyle">
                                        <p:cTn id="260" dur="300" fill="hold"/>
                                        <p:tgtEl>
                                          <p:spTgt spid="53"/>
                                        </p:tgtEl>
                                        <p:attrNameLst>
                                          <p:attrName>style.color</p:attrName>
                                        </p:attrNameLst>
                                      </p:cBhvr>
                                      <p:to>
                                        <a:srgbClr val="376092"/>
                                      </p:to>
                                    </p:animClr>
                                    <p:animClr clrSpc="rgb" dir="cw">
                                      <p:cBhvr>
                                        <p:cTn id="261" dur="300" fill="hold"/>
                                        <p:tgtEl>
                                          <p:spTgt spid="53"/>
                                        </p:tgtEl>
                                        <p:attrNameLst>
                                          <p:attrName>fillcolor</p:attrName>
                                        </p:attrNameLst>
                                      </p:cBhvr>
                                      <p:to>
                                        <a:srgbClr val="376092"/>
                                      </p:to>
                                    </p:animClr>
                                    <p:set>
                                      <p:cBhvr>
                                        <p:cTn id="262" dur="300" fill="hold"/>
                                        <p:tgtEl>
                                          <p:spTgt spid="53"/>
                                        </p:tgtEl>
                                        <p:attrNameLst>
                                          <p:attrName>fill.type</p:attrName>
                                        </p:attrNameLst>
                                      </p:cBhvr>
                                      <p:to>
                                        <p:strVal val="solid"/>
                                      </p:to>
                                    </p:set>
                                    <p:set>
                                      <p:cBhvr>
                                        <p:cTn id="263" dur="300" fill="hold"/>
                                        <p:tgtEl>
                                          <p:spTgt spid="53"/>
                                        </p:tgtEl>
                                        <p:attrNameLst>
                                          <p:attrName>fill.on</p:attrName>
                                        </p:attrNameLst>
                                      </p:cBhvr>
                                      <p:to>
                                        <p:strVal val="true"/>
                                      </p:to>
                                    </p:set>
                                  </p:childTnLst>
                                </p:cTn>
                              </p:par>
                            </p:childTnLst>
                          </p:cTn>
                        </p:par>
                      </p:childTnLst>
                    </p:cTn>
                  </p:par>
                  <p:par>
                    <p:cTn id="264" fill="hold">
                      <p:stCondLst>
                        <p:cond delay="indefinite"/>
                      </p:stCondLst>
                      <p:childTnLst>
                        <p:par>
                          <p:cTn id="265" fill="hold">
                            <p:stCondLst>
                              <p:cond delay="0"/>
                            </p:stCondLst>
                            <p:childTnLst>
                              <p:par>
                                <p:cTn id="266" presetID="1" presetClass="exit" presetSubtype="0" fill="hold" grpId="1" nodeType="clickEffect">
                                  <p:stCondLst>
                                    <p:cond delay="0"/>
                                  </p:stCondLst>
                                  <p:childTnLst>
                                    <p:set>
                                      <p:cBhvr>
                                        <p:cTn id="267" dur="1" fill="hold">
                                          <p:stCondLst>
                                            <p:cond delay="0"/>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53"/>
                  </p:tgtEl>
                </p:cond>
              </p:nextCondLst>
            </p:seq>
            <p:seq concurrent="1" nextAc="seek">
              <p:cTn id="268" restart="whenNotActive" fill="hold" evtFilter="cancelBubble" nodeType="interactiveSeq">
                <p:stCondLst>
                  <p:cond evt="onClick" delay="0">
                    <p:tgtEl>
                      <p:spTgt spid="54"/>
                    </p:tgtEl>
                  </p:cond>
                </p:stCondLst>
                <p:endSync evt="end" delay="0">
                  <p:rtn val="all"/>
                </p:endSync>
                <p:childTnLst>
                  <p:par>
                    <p:cTn id="269" fill="hold">
                      <p:stCondLst>
                        <p:cond delay="0"/>
                      </p:stCondLst>
                      <p:childTnLst>
                        <p:par>
                          <p:cTn id="270" fill="hold">
                            <p:stCondLst>
                              <p:cond delay="0"/>
                            </p:stCondLst>
                            <p:childTnLst>
                              <p:par>
                                <p:cTn id="271" presetID="19" presetClass="emph" presetSubtype="0" fill="hold" grpId="0" nodeType="clickEffect">
                                  <p:stCondLst>
                                    <p:cond delay="0"/>
                                  </p:stCondLst>
                                  <p:childTnLst>
                                    <p:animClr clrSpc="rgb" dir="cw">
                                      <p:cBhvr override="childStyle">
                                        <p:cTn id="272" dur="300" fill="hold"/>
                                        <p:tgtEl>
                                          <p:spTgt spid="54"/>
                                        </p:tgtEl>
                                        <p:attrNameLst>
                                          <p:attrName>style.color</p:attrName>
                                        </p:attrNameLst>
                                      </p:cBhvr>
                                      <p:to>
                                        <a:srgbClr val="376092"/>
                                      </p:to>
                                    </p:animClr>
                                    <p:animClr clrSpc="rgb" dir="cw">
                                      <p:cBhvr>
                                        <p:cTn id="273" dur="300" fill="hold"/>
                                        <p:tgtEl>
                                          <p:spTgt spid="54"/>
                                        </p:tgtEl>
                                        <p:attrNameLst>
                                          <p:attrName>fillcolor</p:attrName>
                                        </p:attrNameLst>
                                      </p:cBhvr>
                                      <p:to>
                                        <a:srgbClr val="376092"/>
                                      </p:to>
                                    </p:animClr>
                                    <p:set>
                                      <p:cBhvr>
                                        <p:cTn id="274" dur="300" fill="hold"/>
                                        <p:tgtEl>
                                          <p:spTgt spid="54"/>
                                        </p:tgtEl>
                                        <p:attrNameLst>
                                          <p:attrName>fill.type</p:attrName>
                                        </p:attrNameLst>
                                      </p:cBhvr>
                                      <p:to>
                                        <p:strVal val="solid"/>
                                      </p:to>
                                    </p:set>
                                    <p:set>
                                      <p:cBhvr>
                                        <p:cTn id="275" dur="300" fill="hold"/>
                                        <p:tgtEl>
                                          <p:spTgt spid="54"/>
                                        </p:tgtEl>
                                        <p:attrNameLst>
                                          <p:attrName>fill.on</p:attrName>
                                        </p:attrNameLst>
                                      </p:cBhvr>
                                      <p:to>
                                        <p:strVal val="true"/>
                                      </p:to>
                                    </p:set>
                                  </p:childTnLst>
                                </p:cTn>
                              </p:par>
                            </p:childTnLst>
                          </p:cTn>
                        </p:par>
                      </p:childTnLst>
                    </p:cTn>
                  </p:par>
                  <p:par>
                    <p:cTn id="276" fill="hold">
                      <p:stCondLst>
                        <p:cond delay="indefinite"/>
                      </p:stCondLst>
                      <p:childTnLst>
                        <p:par>
                          <p:cTn id="277" fill="hold">
                            <p:stCondLst>
                              <p:cond delay="0"/>
                            </p:stCondLst>
                            <p:childTnLst>
                              <p:par>
                                <p:cTn id="278" presetID="1" presetClass="exit" presetSubtype="0" fill="hold" grpId="1" nodeType="clickEffect">
                                  <p:stCondLst>
                                    <p:cond delay="0"/>
                                  </p:stCondLst>
                                  <p:childTnLst>
                                    <p:set>
                                      <p:cBhvr>
                                        <p:cTn id="279" dur="1" fill="hold">
                                          <p:stCondLst>
                                            <p:cond delay="0"/>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280" restart="whenNotActive" fill="hold" evtFilter="cancelBubble" nodeType="interactiveSeq">
                <p:stCondLst>
                  <p:cond evt="onClick" delay="0">
                    <p:tgtEl>
                      <p:spTgt spid="55"/>
                    </p:tgtEl>
                  </p:cond>
                </p:stCondLst>
                <p:endSync evt="end" delay="0">
                  <p:rtn val="all"/>
                </p:endSync>
                <p:childTnLst>
                  <p:par>
                    <p:cTn id="281" fill="hold">
                      <p:stCondLst>
                        <p:cond delay="0"/>
                      </p:stCondLst>
                      <p:childTnLst>
                        <p:par>
                          <p:cTn id="282" fill="hold">
                            <p:stCondLst>
                              <p:cond delay="0"/>
                            </p:stCondLst>
                            <p:childTnLst>
                              <p:par>
                                <p:cTn id="283" presetID="19" presetClass="emph" presetSubtype="0" fill="hold" grpId="0" nodeType="clickEffect">
                                  <p:stCondLst>
                                    <p:cond delay="0"/>
                                  </p:stCondLst>
                                  <p:childTnLst>
                                    <p:animClr clrSpc="rgb" dir="cw">
                                      <p:cBhvr override="childStyle">
                                        <p:cTn id="284" dur="300" fill="hold"/>
                                        <p:tgtEl>
                                          <p:spTgt spid="55"/>
                                        </p:tgtEl>
                                        <p:attrNameLst>
                                          <p:attrName>style.color</p:attrName>
                                        </p:attrNameLst>
                                      </p:cBhvr>
                                      <p:to>
                                        <a:srgbClr val="376092"/>
                                      </p:to>
                                    </p:animClr>
                                    <p:animClr clrSpc="rgb" dir="cw">
                                      <p:cBhvr>
                                        <p:cTn id="285" dur="300" fill="hold"/>
                                        <p:tgtEl>
                                          <p:spTgt spid="55"/>
                                        </p:tgtEl>
                                        <p:attrNameLst>
                                          <p:attrName>fillcolor</p:attrName>
                                        </p:attrNameLst>
                                      </p:cBhvr>
                                      <p:to>
                                        <a:srgbClr val="376092"/>
                                      </p:to>
                                    </p:animClr>
                                    <p:set>
                                      <p:cBhvr>
                                        <p:cTn id="286" dur="300" fill="hold"/>
                                        <p:tgtEl>
                                          <p:spTgt spid="55"/>
                                        </p:tgtEl>
                                        <p:attrNameLst>
                                          <p:attrName>fill.type</p:attrName>
                                        </p:attrNameLst>
                                      </p:cBhvr>
                                      <p:to>
                                        <p:strVal val="solid"/>
                                      </p:to>
                                    </p:set>
                                    <p:set>
                                      <p:cBhvr>
                                        <p:cTn id="287" dur="300" fill="hold"/>
                                        <p:tgtEl>
                                          <p:spTgt spid="55"/>
                                        </p:tgtEl>
                                        <p:attrNameLst>
                                          <p:attrName>fill.on</p:attrName>
                                        </p:attrNameLst>
                                      </p:cBhvr>
                                      <p:to>
                                        <p:strVal val="true"/>
                                      </p:to>
                                    </p:set>
                                  </p:childTnLst>
                                </p:cTn>
                              </p:par>
                            </p:childTnLst>
                          </p:cTn>
                        </p:par>
                      </p:childTnLst>
                    </p:cTn>
                  </p:par>
                  <p:par>
                    <p:cTn id="288" fill="hold">
                      <p:stCondLst>
                        <p:cond delay="indefinite"/>
                      </p:stCondLst>
                      <p:childTnLst>
                        <p:par>
                          <p:cTn id="289" fill="hold">
                            <p:stCondLst>
                              <p:cond delay="0"/>
                            </p:stCondLst>
                            <p:childTnLst>
                              <p:par>
                                <p:cTn id="290" presetID="1" presetClass="exit" presetSubtype="0" fill="hold" grpId="1" nodeType="clickEffect">
                                  <p:stCondLst>
                                    <p:cond delay="0"/>
                                  </p:stCondLst>
                                  <p:childTnLst>
                                    <p:set>
                                      <p:cBhvr>
                                        <p:cTn id="291" dur="1" fill="hold">
                                          <p:stCondLst>
                                            <p:cond delay="0"/>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292" restart="whenNotActive" fill="hold" evtFilter="cancelBubble" nodeType="interactiveSeq">
                <p:stCondLst>
                  <p:cond evt="onClick" delay="0">
                    <p:tgtEl>
                      <p:spTgt spid="56"/>
                    </p:tgtEl>
                  </p:cond>
                </p:stCondLst>
                <p:endSync evt="end" delay="0">
                  <p:rtn val="all"/>
                </p:endSync>
                <p:childTnLst>
                  <p:par>
                    <p:cTn id="293" fill="hold">
                      <p:stCondLst>
                        <p:cond delay="0"/>
                      </p:stCondLst>
                      <p:childTnLst>
                        <p:par>
                          <p:cTn id="294" fill="hold">
                            <p:stCondLst>
                              <p:cond delay="0"/>
                            </p:stCondLst>
                            <p:childTnLst>
                              <p:par>
                                <p:cTn id="295" presetID="19" presetClass="emph" presetSubtype="0" fill="hold" grpId="0" nodeType="clickEffect">
                                  <p:stCondLst>
                                    <p:cond delay="0"/>
                                  </p:stCondLst>
                                  <p:childTnLst>
                                    <p:animClr clrSpc="rgb" dir="cw">
                                      <p:cBhvr override="childStyle">
                                        <p:cTn id="296" dur="300" fill="hold"/>
                                        <p:tgtEl>
                                          <p:spTgt spid="56"/>
                                        </p:tgtEl>
                                        <p:attrNameLst>
                                          <p:attrName>style.color</p:attrName>
                                        </p:attrNameLst>
                                      </p:cBhvr>
                                      <p:to>
                                        <a:srgbClr val="376092"/>
                                      </p:to>
                                    </p:animClr>
                                    <p:animClr clrSpc="rgb" dir="cw">
                                      <p:cBhvr>
                                        <p:cTn id="297" dur="300" fill="hold"/>
                                        <p:tgtEl>
                                          <p:spTgt spid="56"/>
                                        </p:tgtEl>
                                        <p:attrNameLst>
                                          <p:attrName>fillcolor</p:attrName>
                                        </p:attrNameLst>
                                      </p:cBhvr>
                                      <p:to>
                                        <a:srgbClr val="376092"/>
                                      </p:to>
                                    </p:animClr>
                                    <p:set>
                                      <p:cBhvr>
                                        <p:cTn id="298" dur="300" fill="hold"/>
                                        <p:tgtEl>
                                          <p:spTgt spid="56"/>
                                        </p:tgtEl>
                                        <p:attrNameLst>
                                          <p:attrName>fill.type</p:attrName>
                                        </p:attrNameLst>
                                      </p:cBhvr>
                                      <p:to>
                                        <p:strVal val="solid"/>
                                      </p:to>
                                    </p:set>
                                    <p:set>
                                      <p:cBhvr>
                                        <p:cTn id="299" dur="300" fill="hold"/>
                                        <p:tgtEl>
                                          <p:spTgt spid="56"/>
                                        </p:tgtEl>
                                        <p:attrNameLst>
                                          <p:attrName>fill.on</p:attrName>
                                        </p:attrNameLst>
                                      </p:cBhvr>
                                      <p:to>
                                        <p:strVal val="true"/>
                                      </p:to>
                                    </p:set>
                                  </p:childTnLst>
                                </p:cTn>
                              </p:par>
                            </p:childTnLst>
                          </p:cTn>
                        </p:par>
                      </p:childTnLst>
                    </p:cTn>
                  </p:par>
                  <p:par>
                    <p:cTn id="300" fill="hold">
                      <p:stCondLst>
                        <p:cond delay="indefinite"/>
                      </p:stCondLst>
                      <p:childTnLst>
                        <p:par>
                          <p:cTn id="301" fill="hold">
                            <p:stCondLst>
                              <p:cond delay="0"/>
                            </p:stCondLst>
                            <p:childTnLst>
                              <p:par>
                                <p:cTn id="302" presetID="1" presetClass="exit" presetSubtype="0" fill="hold" grpId="1" nodeType="clickEffect">
                                  <p:stCondLst>
                                    <p:cond delay="0"/>
                                  </p:stCondLst>
                                  <p:childTnLst>
                                    <p:set>
                                      <p:cBhvr>
                                        <p:cTn id="303" dur="1" fill="hold">
                                          <p:stCondLst>
                                            <p:cond delay="0"/>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56"/>
                  </p:tgtEl>
                </p:cond>
              </p:nextCondLst>
            </p:seq>
          </p:childTnLst>
        </p:cTn>
      </p:par>
    </p:tnLst>
    <p:bldLst>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35" grpId="0" animBg="1"/>
      <p:bldP spid="135" grpId="1" animBg="1"/>
      <p:bldP spid="133" grpId="0" animBg="1"/>
      <p:bldP spid="133" grpId="1" animBg="1"/>
      <p:bldP spid="134" grpId="0" animBg="1"/>
      <p:bldP spid="134" grpId="1" animBg="1"/>
      <p:bldP spid="136" grpId="0" animBg="1"/>
      <p:bldP spid="136" grpId="1" animBg="1"/>
      <p:bldP spid="137" grpId="0" animBg="1"/>
      <p:bldP spid="137" grpId="1" animBg="1"/>
      <p:bldP spid="108" grpId="0" animBg="1"/>
      <p:bldP spid="108" grpId="1" animBg="1"/>
      <p:bldP spid="109" grpId="0" animBg="1"/>
      <p:bldP spid="109" grpId="1" animBg="1"/>
      <p:bldP spid="110" grpId="0" animBg="1"/>
      <p:bldP spid="110" grpId="1" animBg="1"/>
      <p:bldP spid="111" grpId="0" animBg="1"/>
      <p:bldP spid="111" grpId="1" animBg="1"/>
      <p:bldP spid="7" grpId="0" animBg="1"/>
      <p:bldP spid="7"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This report is due when the project period has ended and a competing renewal application has been submitted</a:t>
            </a:r>
          </a:p>
        </p:txBody>
      </p:sp>
      <p:sp>
        <p:nvSpPr>
          <p:cNvPr id="5" name="Rectangle 4">
            <a:hlinkClick r:id="rId4"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6247585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Interim-RPPR?</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1750387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Percentage of F&amp;A costs the NIH will provide for awards to foreign and international organizations, or a foreign or international consortium on a domestic grant</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6280249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8 percent of modified total direct costs? </a:t>
            </a:r>
          </a:p>
          <a:p>
            <a:pPr algn="ctr"/>
            <a:r>
              <a:rPr lang="en-US" sz="3200" dirty="0"/>
              <a:t>(exclusive of tuition and related fees, direct expenditures for equipment, and subawards in excess of $25,000.)</a:t>
            </a:r>
          </a:p>
        </p:txBody>
      </p:sp>
    </p:spTree>
    <p:extLst>
      <p:ext uri="{BB962C8B-B14F-4D97-AF65-F5344CB8AC3E}">
        <p14:creationId xmlns:p14="http://schemas.microsoft.com/office/powerpoint/2010/main" val="36031017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T/F: NIH considers “approved with minor modifications” sufficient for documenting certification of IRB approval during the Just-In-Time process</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7564477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False?</a:t>
            </a:r>
          </a:p>
        </p:txBody>
      </p:sp>
    </p:spTree>
    <p:extLst>
      <p:ext uri="{BB962C8B-B14F-4D97-AF65-F5344CB8AC3E}">
        <p14:creationId xmlns:p14="http://schemas.microsoft.com/office/powerpoint/2010/main" val="24220958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524000"/>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Any cost incurred prior to the beginning date of the project period, in anticipation of the award and at the applicant's own risk</a:t>
            </a:r>
          </a:p>
        </p:txBody>
      </p:sp>
      <p:sp>
        <p:nvSpPr>
          <p:cNvPr id="5" name="Rectangle 4">
            <a:hlinkClick r:id="rId4"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1882780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are Pre-Award Costs?</a:t>
            </a:r>
          </a:p>
        </p:txBody>
      </p:sp>
    </p:spTree>
    <p:extLst>
      <p:ext uri="{BB962C8B-B14F-4D97-AF65-F5344CB8AC3E}">
        <p14:creationId xmlns:p14="http://schemas.microsoft.com/office/powerpoint/2010/main" val="18072019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T/F: A consortium budget must be included in a Multi-PD/PI application when the Multi-PD/PI’s are at different institutions</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6940408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True?</a:t>
            </a:r>
          </a:p>
        </p:txBody>
      </p:sp>
    </p:spTree>
    <p:extLst>
      <p:ext uri="{BB962C8B-B14F-4D97-AF65-F5344CB8AC3E}">
        <p14:creationId xmlns:p14="http://schemas.microsoft.com/office/powerpoint/2010/main" val="27080906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Within the Final and Interim-RPPR, this new section is used to provide the public with information regarding the cumulative outcomes or findings of the project</a:t>
            </a:r>
          </a:p>
        </p:txBody>
      </p:sp>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Rectangle 9">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6046234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Procedures that allow certain elements of an application to be submitted later in the application process, after review when the application is under consideration for funding.</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9032982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Just-in-Time?</a:t>
            </a:r>
          </a:p>
        </p:txBody>
      </p:sp>
    </p:spTree>
    <p:extLst>
      <p:ext uri="{BB962C8B-B14F-4D97-AF65-F5344CB8AC3E}">
        <p14:creationId xmlns:p14="http://schemas.microsoft.com/office/powerpoint/2010/main" val="21371903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1"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Legal document issued to notify the recipient that an award has been made and that funds may be requested from the designated HHS payment system or office. </a:t>
            </a:r>
          </a:p>
        </p:txBody>
      </p:sp>
      <p:sp>
        <p:nvSpPr>
          <p:cNvPr id="5" name="Rectangle 4">
            <a:hlinkClick r:id="rId4"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8785881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Notice of Award? </a:t>
            </a:r>
          </a:p>
        </p:txBody>
      </p:sp>
    </p:spTree>
    <p:extLst>
      <p:ext uri="{BB962C8B-B14F-4D97-AF65-F5344CB8AC3E}">
        <p14:creationId xmlns:p14="http://schemas.microsoft.com/office/powerpoint/2010/main" val="2051085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1"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FFATA</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42925038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the Federal Funding Accountability and Transparency Act? This requires all grantees to report every </a:t>
            </a:r>
            <a:r>
              <a:rPr lang="en-US" sz="3200" dirty="0" err="1"/>
              <a:t>subaward</a:t>
            </a:r>
            <a:r>
              <a:rPr lang="en-US" sz="3200" dirty="0"/>
              <a:t> (consortium) of $25K+ through the FFATA </a:t>
            </a:r>
            <a:r>
              <a:rPr lang="en-US" sz="3200" dirty="0" err="1"/>
              <a:t>subaward</a:t>
            </a:r>
            <a:r>
              <a:rPr lang="en-US" sz="3200" dirty="0"/>
              <a:t> reporting system - Federal </a:t>
            </a:r>
            <a:r>
              <a:rPr lang="en-US" sz="3200" dirty="0" err="1"/>
              <a:t>Subaward</a:t>
            </a:r>
            <a:r>
              <a:rPr lang="en-US" sz="3200" dirty="0"/>
              <a:t> Reporting System (FSRS).</a:t>
            </a:r>
            <a:endParaRPr lang="en-US" sz="3200" i="1" dirty="0"/>
          </a:p>
        </p:txBody>
      </p:sp>
    </p:spTree>
    <p:extLst>
      <p:ext uri="{BB962C8B-B14F-4D97-AF65-F5344CB8AC3E}">
        <p14:creationId xmlns:p14="http://schemas.microsoft.com/office/powerpoint/2010/main" val="38318914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1" name="1st Category Question $100"/>
          <p:cNvSpPr/>
          <p:nvPr/>
        </p:nvSpPr>
        <p:spPr>
          <a:xfrm>
            <a:off x="1600200" y="1347952"/>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Required submission method for annual progress reporting</a:t>
            </a:r>
          </a:p>
        </p:txBody>
      </p:sp>
      <p:sp>
        <p:nvSpPr>
          <p:cNvPr id="5" name="Rectangle 4">
            <a:hlinkClick r:id="rId4"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9951322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electronic submission through the </a:t>
            </a:r>
            <a:r>
              <a:rPr lang="en-US" sz="4000" dirty="0" err="1"/>
              <a:t>eRA</a:t>
            </a:r>
            <a:r>
              <a:rPr lang="en-US" sz="4000" dirty="0"/>
              <a:t> Commons?</a:t>
            </a:r>
          </a:p>
        </p:txBody>
      </p:sp>
    </p:spTree>
    <p:extLst>
      <p:ext uri="{BB962C8B-B14F-4D97-AF65-F5344CB8AC3E}">
        <p14:creationId xmlns:p14="http://schemas.microsoft.com/office/powerpoint/2010/main" val="42595132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1"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Final or Interim-RPPR, Final Invention Statement, and Final FFR</a:t>
            </a:r>
            <a:endParaRPr lang="en-US" sz="4000" dirty="0"/>
          </a:p>
        </p:txBody>
      </p:sp>
      <p:sp>
        <p:nvSpPr>
          <p:cNvPr id="5" name="Rectangle 4">
            <a:hlinkClick r:id="rId4"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1461835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are Closeout documents?</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2837360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Project Outcomes?</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887443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1"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Suspension, Termination, and Witholding of Support</a:t>
            </a:r>
            <a:endParaRPr lang="en-US" sz="4000" dirty="0"/>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8422833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What are remedies for Noncompliance or Enforcement Actions?</a:t>
            </a:r>
            <a:endParaRPr lang="en-US" sz="4000" dirty="0"/>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9003424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1"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T/F: A prior approval request must be submitted no later than 30 days before the proposed change and be signed by the principal investigator</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9961257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False?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6497367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T/F: Key Personnel named on a Notice of Award can reduce level of effort during a no cost extension without prior approval</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7340886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What is True? With the exception of grant programs that have an effort requirement, or where terms and conditions prohibit such reductions, NIH will not require prior approval for the reduction in effort for Senior/Key personnel </a:t>
            </a:r>
            <a:r>
              <a:rPr lang="en-US" sz="2800" dirty="0">
                <a:solidFill>
                  <a:schemeClr val="bg1"/>
                </a:solidFill>
              </a:rPr>
              <a:t>named in the </a:t>
            </a:r>
            <a:r>
              <a:rPr lang="en-US" sz="2800" dirty="0" err="1">
                <a:solidFill>
                  <a:schemeClr val="bg1"/>
                </a:solidFill>
              </a:rPr>
              <a:t>NoA</a:t>
            </a:r>
            <a:r>
              <a:rPr lang="en-US" sz="2800" dirty="0">
                <a:solidFill>
                  <a:schemeClr val="bg1"/>
                </a:solidFill>
              </a:rPr>
              <a:t>. </a:t>
            </a:r>
            <a:r>
              <a:rPr lang="en-US" sz="2800" dirty="0"/>
              <a:t> The recipient is reminded that active awards must have a measureable level of effort. </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2136515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
        <p:nvSpPr>
          <p:cNvPr id="2" name="Rectangle 1"/>
          <p:cNvSpPr/>
          <p:nvPr/>
        </p:nvSpPr>
        <p:spPr>
          <a:xfrm>
            <a:off x="2057400" y="1600201"/>
            <a:ext cx="4800600" cy="3170099"/>
          </a:xfrm>
          <a:prstGeom prst="rect">
            <a:avLst/>
          </a:prstGeom>
        </p:spPr>
        <p:txBody>
          <a:bodyPr wrap="square">
            <a:spAutoFit/>
          </a:bodyPr>
          <a:lstStyle/>
          <a:p>
            <a:pPr algn="ctr"/>
            <a:endParaRPr lang="en-US" sz="4000" dirty="0">
              <a:solidFill>
                <a:schemeClr val="bg1"/>
              </a:solidFill>
            </a:endParaRPr>
          </a:p>
          <a:p>
            <a:pPr algn="ctr"/>
            <a:r>
              <a:rPr lang="en-US" sz="4000" dirty="0">
                <a:solidFill>
                  <a:schemeClr val="bg1"/>
                </a:solidFill>
              </a:rPr>
              <a:t>T/F: Changing a multi-PI grant to a single-PI grant does not require NIH Prior Approval. </a:t>
            </a:r>
          </a:p>
        </p:txBody>
      </p:sp>
    </p:spTree>
    <p:extLst>
      <p:ext uri="{BB962C8B-B14F-4D97-AF65-F5344CB8AC3E}">
        <p14:creationId xmlns:p14="http://schemas.microsoft.com/office/powerpoint/2010/main" val="34114681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False?  The prior approval request should include an impact statement on the scope of work and budget. </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9535945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The effort for PI of a grant changes from 7.0 calendar months to 1.2 calendar months effort</a:t>
            </a:r>
          </a:p>
        </p:txBody>
      </p:sp>
      <p:sp>
        <p:nvSpPr>
          <p:cNvPr id="5" name="Rectangle 4">
            <a:hlinkClick r:id="rId4"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513442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significant change in level of effort?  Prior approval is required when Key Personnel REDUCE their time devoted to a project by 25% or more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6759189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2"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The length of time that a recipient has to submit final closeout reports.</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4261959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T/F: NIH prior approval is not required to </a:t>
            </a:r>
            <a:r>
              <a:rPr lang="en-US" sz="2800" dirty="0" err="1"/>
              <a:t>rebudget</a:t>
            </a:r>
            <a:r>
              <a:rPr lang="en-US" sz="2800" dirty="0"/>
              <a:t> funds for any direct cost item that the applicable cost principles identify as requiring the Federal awarding agency's prior approval, unless the incurrence of costs is associated with or is considered to be a change in scope</a:t>
            </a:r>
            <a:r>
              <a:rPr lang="en-US" sz="4000" dirty="0"/>
              <a:t>.</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7740158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True?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5449835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71600"/>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Document that validates the total period of support for a </a:t>
            </a:r>
            <a:r>
              <a:rPr lang="en-US" sz="3200" dirty="0" err="1"/>
              <a:t>Kirschstein</a:t>
            </a:r>
            <a:r>
              <a:rPr lang="en-US" sz="3200" dirty="0"/>
              <a:t>-NRSA trainee/fellow, establishes the amount of payback obligation, and is due within 30 days of the end of the total period of support</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3290060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a Termination Notice?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28224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The F&amp;A rate provided to recipients for NRSA training awards.</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7448037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8%?</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0309811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T/F: Stipends must be paid in accordance with established stipend levels.</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34777384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True?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3897432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Allowable costs for fellows that help support the cost of training, awarded as a fixed amount, and are not subject to NIH prior approval requirements</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9930101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Institutional Allowance?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0312974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st Category Question $100"/>
          <p:cNvSpPr/>
          <p:nvPr/>
        </p:nvSpPr>
        <p:spPr>
          <a:xfrm>
            <a:off x="1600200" y="1347952"/>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120 days after the project period end date?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6557847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T/F: Recipients may </a:t>
            </a:r>
            <a:r>
              <a:rPr lang="en-US" sz="4000"/>
              <a:t>supplement stipends from non-federal funds</a:t>
            </a:r>
            <a:endParaRPr lang="en-US" sz="4000" dirty="0"/>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3409562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is True?</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6608411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1"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This type of NIH support does not require any of the final closeout documents.</a:t>
            </a:r>
          </a:p>
        </p:txBody>
      </p:sp>
      <p:sp>
        <p:nvSpPr>
          <p:cNvPr id="5" name="Rectangle 4">
            <a:hlinkClick r:id="rId4"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0499166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a fellowship award?</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1119913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rId2"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Answer</a:t>
            </a:r>
          </a:p>
        </p:txBody>
      </p:sp>
      <p:sp>
        <p:nvSpPr>
          <p:cNvPr id="10"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This report is due when the project period has ended and a competing renewal application has not been submitted</a:t>
            </a:r>
          </a:p>
        </p:txBody>
      </p:sp>
      <p:sp>
        <p:nvSpPr>
          <p:cNvPr id="5" name="Rectangle 4">
            <a:hlinkClick r:id="rId3" action="ppaction://hlinksldjump"/>
          </p:cNvPr>
          <p:cNvSpPr/>
          <p:nvPr/>
        </p:nvSpPr>
        <p:spPr>
          <a:xfrm>
            <a:off x="1447800" y="5871633"/>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22140057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st Category Question $100"/>
          <p:cNvSpPr/>
          <p:nvPr/>
        </p:nvSpPr>
        <p:spPr>
          <a:xfrm>
            <a:off x="1600200" y="1334814"/>
            <a:ext cx="6019800" cy="4214648"/>
          </a:xfrm>
          <a:prstGeom prst="rect">
            <a:avLst/>
          </a:prstGeom>
          <a:gradFill>
            <a:gsLst>
              <a:gs pos="0">
                <a:schemeClr val="accent1">
                  <a:lumMod val="75000"/>
                </a:schemeClr>
              </a:gs>
              <a:gs pos="25000">
                <a:schemeClr val="accent1">
                  <a:lumMod val="75000"/>
                </a:schemeClr>
              </a:gs>
              <a:gs pos="100000">
                <a:schemeClr val="tx2">
                  <a:lumMod val="64000"/>
                  <a:lumOff val="36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Final-RPPR?</a:t>
            </a:r>
          </a:p>
        </p:txBody>
      </p:sp>
      <p:sp>
        <p:nvSpPr>
          <p:cNvPr id="4" name="Rectangle 3">
            <a:hlinkClick r:id="rId3" action="ppaction://hlinksldjump"/>
          </p:cNvPr>
          <p:cNvSpPr/>
          <p:nvPr/>
        </p:nvSpPr>
        <p:spPr>
          <a:xfrm>
            <a:off x="5486400" y="5867400"/>
            <a:ext cx="22860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Return to Main Board</a:t>
            </a:r>
          </a:p>
        </p:txBody>
      </p:sp>
    </p:spTree>
    <p:extLst>
      <p:ext uri="{BB962C8B-B14F-4D97-AF65-F5344CB8AC3E}">
        <p14:creationId xmlns:p14="http://schemas.microsoft.com/office/powerpoint/2010/main" val="141585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36C09"/>
      </a:hlink>
      <a:folHlink>
        <a:srgbClr val="E36C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signedTo xmlns="http://schemas.microsoft.com/sharepoint/v3">
      <UserInfo>
        <DisplayName>Moeller, Lisa (NIH/NIGMS) [E]</DisplayName>
        <AccountId>1145</AccountId>
        <AccountType/>
      </UserInfo>
    </AssignedTo>
    <username xmlns="33f4f2d8-95ac-4647-8d43-e53236b5281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3B4D3F39BD0044BF7ECFE383596C27" ma:contentTypeVersion="3" ma:contentTypeDescription="Create a new document." ma:contentTypeScope="" ma:versionID="51e770512c220fae8b71454dabf9d747">
  <xsd:schema xmlns:xsd="http://www.w3.org/2001/XMLSchema" xmlns:xs="http://www.w3.org/2001/XMLSchema" xmlns:p="http://schemas.microsoft.com/office/2006/metadata/properties" xmlns:ns1="http://schemas.microsoft.com/sharepoint/v3" xmlns:ns2="33f4f2d8-95ac-4647-8d43-e53236b52810" targetNamespace="http://schemas.microsoft.com/office/2006/metadata/properties" ma:root="true" ma:fieldsID="409288aea48dc1a4abc01812a07195c3" ns1:_="" ns2:_="">
    <xsd:import namespace="http://schemas.microsoft.com/sharepoint/v3"/>
    <xsd:import namespace="33f4f2d8-95ac-4647-8d43-e53236b52810"/>
    <xsd:element name="properties">
      <xsd:complexType>
        <xsd:sequence>
          <xsd:element name="documentManagement">
            <xsd:complexType>
              <xsd:all>
                <xsd:element ref="ns1:AssignedTo"/>
                <xsd:element ref="ns2:user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ssignedTo" ma:index="8" ma:displayName="Assigned To" ma:list="UserInfo" ma:SharePointGroup="0" ma:internalName="AssignedTo"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f4f2d8-95ac-4647-8d43-e53236b52810" elementFormDefault="qualified">
    <xsd:import namespace="http://schemas.microsoft.com/office/2006/documentManagement/types"/>
    <xsd:import namespace="http://schemas.microsoft.com/office/infopath/2007/PartnerControls"/>
    <xsd:element name="username" ma:index="9" nillable="true" ma:displayName="username" ma:internalName="use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8B6F69-17A4-41A7-845E-4319948A9F54}">
  <ds:schemaRefs>
    <ds:schemaRef ds:uri="http://www.w3.org/XML/1998/namespace"/>
    <ds:schemaRef ds:uri="http://purl.org/dc/elements/1.1/"/>
    <ds:schemaRef ds:uri="33f4f2d8-95ac-4647-8d43-e53236b52810"/>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C36C014-8A79-4461-889A-3367CB14C754}">
  <ds:schemaRefs>
    <ds:schemaRef ds:uri="http://schemas.microsoft.com/sharepoint/v3/contenttype/forms"/>
  </ds:schemaRefs>
</ds:datastoreItem>
</file>

<file path=customXml/itemProps3.xml><?xml version="1.0" encoding="utf-8"?>
<ds:datastoreItem xmlns:ds="http://schemas.openxmlformats.org/officeDocument/2006/customXml" ds:itemID="{7E605612-F87D-4886-AED6-3647FC4C7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3f4f2d8-95ac-4647-8d43-e53236b528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5131</TotalTime>
  <Words>2956</Words>
  <Application>Microsoft Office PowerPoint</Application>
  <PresentationFormat>On-screen Show (4:3)</PresentationFormat>
  <Paragraphs>245</Paragraphs>
  <Slides>51</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From the Inbox jeopardy game</dc:title>
  <dc:creator>Presentermedia</dc:creator>
  <cp:lastModifiedBy> </cp:lastModifiedBy>
  <cp:revision>188</cp:revision>
  <cp:lastPrinted>2017-04-13T13:02:28Z</cp:lastPrinted>
  <dcterms:created xsi:type="dcterms:W3CDTF">2011-12-08T22:12:45Z</dcterms:created>
  <dcterms:modified xsi:type="dcterms:W3CDTF">2019-05-10T13:06:44Z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0x010100F13B4D3F39BD0044BF7ECFE383596C27</vt:lpwstr>
  </property>
</Properties>
</file>